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Zen Antique Soft" panose="020B0600070205080204" charset="-128"/>
      <p:regular r:id="rId15"/>
    </p:embeddedFont>
    <p:embeddedFont>
      <p:font typeface="Zen Maru Gothic" panose="020B0600070205080204" charset="-128"/>
      <p:regular r:id="rId16"/>
      <p:bold r:id="rId17"/>
    </p:embeddedFont>
    <p:embeddedFont>
      <p:font typeface="Georgia" panose="02040502050405020303" pitchFamily="18" charset="0"/>
      <p:regular r:id="rId18"/>
      <p:bold r:id="rId19"/>
      <p:italic r:id="rId20"/>
      <p:boldItalic r:id="rId21"/>
    </p:embeddedFont>
    <p:embeddedFont>
      <p:font typeface="Maven Pro" panose="020B0600070205080204" charset="0"/>
      <p:regular r:id="rId22"/>
      <p:bold r:id="rId23"/>
    </p:embeddedFont>
    <p:embeddedFont>
      <p:font typeface="Nunito"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b1b217889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b1b217889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a72e1a0c5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a72e1a0c5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a72e1a0c5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a72e1a0c5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72e1a0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72e1a0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72e1a0c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a72e1a0c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a72e1a0c5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a72e1a0c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e643142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e643142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ae643142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ae643142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63c58dbc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663c58dbc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63c58dbc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663c58dbc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63c58dbc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663c58dbc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0"/>
              </a:spcBef>
              <a:spcAft>
                <a:spcPts val="0"/>
              </a:spcAft>
              <a:buClr>
                <a:schemeClr val="lt1"/>
              </a:buClr>
              <a:buSzPts val="1100"/>
              <a:buChar char="○"/>
              <a:defRPr>
                <a:solidFill>
                  <a:schemeClr val="lt1"/>
                </a:solidFill>
              </a:defRPr>
            </a:lvl2pPr>
            <a:lvl3pPr marL="1371600" lvl="2" indent="-298450" algn="ctr" rtl="0">
              <a:spcBef>
                <a:spcPts val="0"/>
              </a:spcBef>
              <a:spcAft>
                <a:spcPts val="0"/>
              </a:spcAft>
              <a:buClr>
                <a:schemeClr val="lt1"/>
              </a:buClr>
              <a:buSzPts val="1100"/>
              <a:buChar char="■"/>
              <a:defRPr>
                <a:solidFill>
                  <a:schemeClr val="lt1"/>
                </a:solidFill>
              </a:defRPr>
            </a:lvl3pPr>
            <a:lvl4pPr marL="1828800" lvl="3" indent="-298450" algn="ctr" rtl="0">
              <a:spcBef>
                <a:spcPts val="0"/>
              </a:spcBef>
              <a:spcAft>
                <a:spcPts val="0"/>
              </a:spcAft>
              <a:buClr>
                <a:schemeClr val="lt1"/>
              </a:buClr>
              <a:buSzPts val="1100"/>
              <a:buChar char="●"/>
              <a:defRPr>
                <a:solidFill>
                  <a:schemeClr val="lt1"/>
                </a:solidFill>
              </a:defRPr>
            </a:lvl4pPr>
            <a:lvl5pPr marL="2286000" lvl="4" indent="-298450" algn="ctr" rtl="0">
              <a:spcBef>
                <a:spcPts val="0"/>
              </a:spcBef>
              <a:spcAft>
                <a:spcPts val="0"/>
              </a:spcAft>
              <a:buClr>
                <a:schemeClr val="lt1"/>
              </a:buClr>
              <a:buSzPts val="1100"/>
              <a:buChar char="○"/>
              <a:defRPr>
                <a:solidFill>
                  <a:schemeClr val="lt1"/>
                </a:solidFill>
              </a:defRPr>
            </a:lvl5pPr>
            <a:lvl6pPr marL="2743200" lvl="5" indent="-298450" algn="ctr" rtl="0">
              <a:spcBef>
                <a:spcPts val="0"/>
              </a:spcBef>
              <a:spcAft>
                <a:spcPts val="0"/>
              </a:spcAft>
              <a:buClr>
                <a:schemeClr val="lt1"/>
              </a:buClr>
              <a:buSzPts val="1100"/>
              <a:buChar char="■"/>
              <a:defRPr>
                <a:solidFill>
                  <a:schemeClr val="lt1"/>
                </a:solidFill>
              </a:defRPr>
            </a:lvl6pPr>
            <a:lvl7pPr marL="3200400" lvl="6" indent="-298450" algn="ctr" rtl="0">
              <a:spcBef>
                <a:spcPts val="0"/>
              </a:spcBef>
              <a:spcAft>
                <a:spcPts val="0"/>
              </a:spcAft>
              <a:buClr>
                <a:schemeClr val="lt1"/>
              </a:buClr>
              <a:buSzPts val="1100"/>
              <a:buChar char="●"/>
              <a:defRPr>
                <a:solidFill>
                  <a:schemeClr val="lt1"/>
                </a:solidFill>
              </a:defRPr>
            </a:lvl7pPr>
            <a:lvl8pPr marL="3657600" lvl="7" indent="-298450" algn="ctr" rtl="0">
              <a:spcBef>
                <a:spcPts val="0"/>
              </a:spcBef>
              <a:spcAft>
                <a:spcPts val="0"/>
              </a:spcAft>
              <a:buClr>
                <a:schemeClr val="lt1"/>
              </a:buClr>
              <a:buSzPts val="1100"/>
              <a:buChar char="○"/>
              <a:defRPr>
                <a:solidFill>
                  <a:schemeClr val="lt1"/>
                </a:solidFill>
              </a:defRPr>
            </a:lvl8pPr>
            <a:lvl9pPr marL="4114800" lvl="8" indent="-298450" algn="ctr" rtl="0">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6"/>
        <p:cNvGrpSpPr/>
        <p:nvPr/>
      </p:nvGrpSpPr>
      <p:grpSpPr>
        <a:xfrm>
          <a:off x="0" y="0"/>
          <a:ext cx="0" cy="0"/>
          <a:chOff x="0" y="0"/>
          <a:chExt cx="0" cy="0"/>
        </a:xfrm>
      </p:grpSpPr>
      <p:pic>
        <p:nvPicPr>
          <p:cNvPr id="277" name="Google Shape;277;p13"/>
          <p:cNvPicPr preferRelativeResize="0"/>
          <p:nvPr/>
        </p:nvPicPr>
        <p:blipFill>
          <a:blip r:embed="rId3">
            <a:alphaModFix/>
          </a:blip>
          <a:stretch>
            <a:fillRect/>
          </a:stretch>
        </p:blipFill>
        <p:spPr>
          <a:xfrm>
            <a:off x="1900979" y="-3"/>
            <a:ext cx="2354224" cy="3538698"/>
          </a:xfrm>
          <a:prstGeom prst="rect">
            <a:avLst/>
          </a:prstGeom>
          <a:noFill/>
          <a:ln>
            <a:noFill/>
          </a:ln>
        </p:spPr>
      </p:pic>
      <p:pic>
        <p:nvPicPr>
          <p:cNvPr id="278" name="Google Shape;278;p13"/>
          <p:cNvPicPr preferRelativeResize="0"/>
          <p:nvPr/>
        </p:nvPicPr>
        <p:blipFill>
          <a:blip r:embed="rId4">
            <a:alphaModFix/>
          </a:blip>
          <a:stretch>
            <a:fillRect/>
          </a:stretch>
        </p:blipFill>
        <p:spPr>
          <a:xfrm>
            <a:off x="554550" y="2730850"/>
            <a:ext cx="3700650" cy="2392825"/>
          </a:xfrm>
          <a:prstGeom prst="rect">
            <a:avLst/>
          </a:prstGeom>
          <a:noFill/>
          <a:ln>
            <a:noFill/>
          </a:ln>
        </p:spPr>
      </p:pic>
      <p:sp>
        <p:nvSpPr>
          <p:cNvPr id="279" name="Google Shape;279;p13"/>
          <p:cNvSpPr txBox="1"/>
          <p:nvPr/>
        </p:nvSpPr>
        <p:spPr>
          <a:xfrm>
            <a:off x="1387743" y="2107949"/>
            <a:ext cx="71988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280" name="Google Shape;280;p13"/>
          <p:cNvPicPr preferRelativeResize="0"/>
          <p:nvPr/>
        </p:nvPicPr>
        <p:blipFill>
          <a:blip r:embed="rId5">
            <a:alphaModFix/>
          </a:blip>
          <a:stretch>
            <a:fillRect/>
          </a:stretch>
        </p:blipFill>
        <p:spPr>
          <a:xfrm>
            <a:off x="4255200" y="0"/>
            <a:ext cx="3823800" cy="2730850"/>
          </a:xfrm>
          <a:prstGeom prst="rect">
            <a:avLst/>
          </a:prstGeom>
          <a:noFill/>
          <a:ln>
            <a:noFill/>
          </a:ln>
        </p:spPr>
      </p:pic>
      <p:pic>
        <p:nvPicPr>
          <p:cNvPr id="281" name="Google Shape;281;p13"/>
          <p:cNvPicPr preferRelativeResize="0"/>
          <p:nvPr/>
        </p:nvPicPr>
        <p:blipFill>
          <a:blip r:embed="rId6">
            <a:alphaModFix/>
          </a:blip>
          <a:stretch>
            <a:fillRect/>
          </a:stretch>
        </p:blipFill>
        <p:spPr>
          <a:xfrm>
            <a:off x="4255202" y="2730838"/>
            <a:ext cx="4122275" cy="2392846"/>
          </a:xfrm>
          <a:prstGeom prst="rect">
            <a:avLst/>
          </a:prstGeom>
          <a:noFill/>
          <a:ln>
            <a:noFill/>
          </a:ln>
        </p:spPr>
      </p:pic>
      <p:sp>
        <p:nvSpPr>
          <p:cNvPr id="282" name="Google Shape;282;p13"/>
          <p:cNvSpPr/>
          <p:nvPr/>
        </p:nvSpPr>
        <p:spPr>
          <a:xfrm>
            <a:off x="3504025" y="1474500"/>
            <a:ext cx="1756200" cy="1988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txBox="1"/>
          <p:nvPr/>
        </p:nvSpPr>
        <p:spPr>
          <a:xfrm flipH="1">
            <a:off x="4654534" y="1733550"/>
            <a:ext cx="605700" cy="16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100">
                <a:solidFill>
                  <a:srgbClr val="FFFFFF"/>
                </a:solidFill>
                <a:latin typeface="Zen Antique Soft"/>
                <a:ea typeface="Zen Antique Soft"/>
                <a:cs typeface="Zen Antique Soft"/>
                <a:sym typeface="Zen Antique Soft"/>
              </a:rPr>
              <a:t>そうだ</a:t>
            </a:r>
            <a:endParaRPr sz="3100">
              <a:solidFill>
                <a:srgbClr val="FFFFFF"/>
              </a:solidFill>
              <a:latin typeface="Zen Antique Soft"/>
              <a:ea typeface="Zen Antique Soft"/>
              <a:cs typeface="Zen Antique Soft"/>
              <a:sym typeface="Zen Antique Soft"/>
            </a:endParaRPr>
          </a:p>
        </p:txBody>
      </p:sp>
      <p:sp>
        <p:nvSpPr>
          <p:cNvPr id="284" name="Google Shape;284;p13"/>
          <p:cNvSpPr txBox="1"/>
          <p:nvPr/>
        </p:nvSpPr>
        <p:spPr>
          <a:xfrm flipH="1">
            <a:off x="4079284" y="1757850"/>
            <a:ext cx="6057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100">
                <a:solidFill>
                  <a:srgbClr val="FFFFFF"/>
                </a:solidFill>
                <a:latin typeface="Zen Antique Soft"/>
                <a:ea typeface="Zen Antique Soft"/>
                <a:cs typeface="Zen Antique Soft"/>
                <a:sym typeface="Zen Antique Soft"/>
              </a:rPr>
              <a:t>防災</a:t>
            </a:r>
            <a:endParaRPr sz="3100">
              <a:solidFill>
                <a:srgbClr val="FFFFFF"/>
              </a:solidFill>
              <a:latin typeface="Zen Antique Soft"/>
              <a:ea typeface="Zen Antique Soft"/>
              <a:cs typeface="Zen Antique Soft"/>
              <a:sym typeface="Zen Antique Soft"/>
            </a:endParaRPr>
          </a:p>
        </p:txBody>
      </p:sp>
      <p:sp>
        <p:nvSpPr>
          <p:cNvPr id="285" name="Google Shape;285;p13"/>
          <p:cNvSpPr txBox="1"/>
          <p:nvPr/>
        </p:nvSpPr>
        <p:spPr>
          <a:xfrm flipH="1">
            <a:off x="4384568" y="2481263"/>
            <a:ext cx="605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100">
                <a:solidFill>
                  <a:srgbClr val="FFFFFF"/>
                </a:solidFill>
                <a:latin typeface="Zen Antique Soft"/>
                <a:ea typeface="Zen Antique Soft"/>
                <a:cs typeface="Zen Antique Soft"/>
                <a:sym typeface="Zen Antique Soft"/>
              </a:rPr>
              <a:t>、</a:t>
            </a:r>
            <a:endParaRPr sz="3100">
              <a:solidFill>
                <a:srgbClr val="FFFFFF"/>
              </a:solidFill>
              <a:latin typeface="Zen Antique Soft"/>
              <a:ea typeface="Zen Antique Soft"/>
              <a:cs typeface="Zen Antique Soft"/>
              <a:sym typeface="Zen Antique Soft"/>
            </a:endParaRPr>
          </a:p>
        </p:txBody>
      </p:sp>
      <p:sp>
        <p:nvSpPr>
          <p:cNvPr id="286" name="Google Shape;286;p13"/>
          <p:cNvSpPr txBox="1"/>
          <p:nvPr/>
        </p:nvSpPr>
        <p:spPr>
          <a:xfrm flipH="1">
            <a:off x="3559642" y="1732184"/>
            <a:ext cx="605700" cy="16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100">
                <a:solidFill>
                  <a:srgbClr val="FFFFFF"/>
                </a:solidFill>
                <a:latin typeface="Zen Antique Soft"/>
                <a:ea typeface="Zen Antique Soft"/>
                <a:cs typeface="Zen Antique Soft"/>
                <a:sym typeface="Zen Antique Soft"/>
              </a:rPr>
              <a:t>しよう</a:t>
            </a:r>
            <a:endParaRPr sz="3100">
              <a:solidFill>
                <a:srgbClr val="FFFFFF"/>
              </a:solidFill>
              <a:latin typeface="Zen Antique Soft"/>
              <a:ea typeface="Zen Antique Soft"/>
              <a:cs typeface="Zen Antique Soft"/>
              <a:sym typeface="Zen Antique Soft"/>
            </a:endParaRPr>
          </a:p>
        </p:txBody>
      </p:sp>
      <p:cxnSp>
        <p:nvCxnSpPr>
          <p:cNvPr id="287" name="Google Shape;287;p13"/>
          <p:cNvCxnSpPr/>
          <p:nvPr/>
        </p:nvCxnSpPr>
        <p:spPr>
          <a:xfrm>
            <a:off x="5209501" y="1559863"/>
            <a:ext cx="4200" cy="1779300"/>
          </a:xfrm>
          <a:prstGeom prst="straightConnector1">
            <a:avLst/>
          </a:prstGeom>
          <a:noFill/>
          <a:ln w="19050" cap="flat" cmpd="sng">
            <a:solidFill>
              <a:srgbClr val="FFFFFF"/>
            </a:solidFill>
            <a:prstDash val="solid"/>
            <a:round/>
            <a:headEnd type="none" w="med" len="med"/>
            <a:tailEnd type="none" w="med" len="med"/>
          </a:ln>
        </p:spPr>
      </p:cxnSp>
      <p:cxnSp>
        <p:nvCxnSpPr>
          <p:cNvPr id="288" name="Google Shape;288;p13"/>
          <p:cNvCxnSpPr/>
          <p:nvPr/>
        </p:nvCxnSpPr>
        <p:spPr>
          <a:xfrm flipH="1">
            <a:off x="3559228" y="1560593"/>
            <a:ext cx="21000" cy="1773600"/>
          </a:xfrm>
          <a:prstGeom prst="straightConnector1">
            <a:avLst/>
          </a:prstGeom>
          <a:noFill/>
          <a:ln w="19050" cap="flat" cmpd="sng">
            <a:solidFill>
              <a:srgbClr val="FFFFFF"/>
            </a:solidFill>
            <a:prstDash val="solid"/>
            <a:round/>
            <a:headEnd type="none" w="med" len="med"/>
            <a:tailEnd type="none" w="med" len="med"/>
          </a:ln>
        </p:spPr>
      </p:cxnSp>
      <p:pic>
        <p:nvPicPr>
          <p:cNvPr id="289" name="Google Shape;289;p13"/>
          <p:cNvPicPr preferRelativeResize="0"/>
          <p:nvPr/>
        </p:nvPicPr>
        <p:blipFill>
          <a:blip r:embed="rId7">
            <a:alphaModFix/>
          </a:blip>
          <a:stretch>
            <a:fillRect/>
          </a:stretch>
        </p:blipFill>
        <p:spPr>
          <a:xfrm>
            <a:off x="4239511" y="1550700"/>
            <a:ext cx="272025" cy="286438"/>
          </a:xfrm>
          <a:prstGeom prst="rect">
            <a:avLst/>
          </a:prstGeom>
          <a:noFill/>
          <a:ln>
            <a:noFill/>
          </a:ln>
        </p:spPr>
      </p:pic>
      <p:sp>
        <p:nvSpPr>
          <p:cNvPr id="290" name="Google Shape;290;p13"/>
          <p:cNvSpPr/>
          <p:nvPr/>
        </p:nvSpPr>
        <p:spPr>
          <a:xfrm>
            <a:off x="4214900" y="3143074"/>
            <a:ext cx="272100" cy="2544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2"/>
          <p:cNvPicPr preferRelativeResize="0"/>
          <p:nvPr/>
        </p:nvPicPr>
        <p:blipFill>
          <a:blip r:embed="rId3">
            <a:alphaModFix/>
          </a:blip>
          <a:stretch>
            <a:fillRect/>
          </a:stretch>
        </p:blipFill>
        <p:spPr>
          <a:xfrm>
            <a:off x="5281400" y="2571750"/>
            <a:ext cx="4117574" cy="2939001"/>
          </a:xfrm>
          <a:prstGeom prst="rect">
            <a:avLst/>
          </a:prstGeom>
          <a:noFill/>
          <a:ln>
            <a:noFill/>
          </a:ln>
        </p:spPr>
      </p:pic>
      <p:sp>
        <p:nvSpPr>
          <p:cNvPr id="369" name="Google Shape;369;p22"/>
          <p:cNvSpPr txBox="1">
            <a:spLocks noGrp="1"/>
          </p:cNvSpPr>
          <p:nvPr>
            <p:ph type="title"/>
          </p:nvPr>
        </p:nvSpPr>
        <p:spPr>
          <a:xfrm>
            <a:off x="1303800" y="741450"/>
            <a:ext cx="7030500" cy="63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3000">
                <a:latin typeface="Zen Maru Gothic"/>
                <a:ea typeface="Zen Maru Gothic"/>
                <a:cs typeface="Zen Maru Gothic"/>
                <a:sym typeface="Zen Maru Gothic"/>
              </a:rPr>
              <a:t>高校生にもできる災害対策</a:t>
            </a:r>
            <a:endParaRPr sz="3000">
              <a:latin typeface="Zen Maru Gothic"/>
              <a:ea typeface="Zen Maru Gothic"/>
              <a:cs typeface="Zen Maru Gothic"/>
              <a:sym typeface="Zen Maru Gothic"/>
            </a:endParaRPr>
          </a:p>
        </p:txBody>
      </p:sp>
      <p:sp>
        <p:nvSpPr>
          <p:cNvPr id="370" name="Google Shape;370;p22"/>
          <p:cNvSpPr txBox="1">
            <a:spLocks noGrp="1"/>
          </p:cNvSpPr>
          <p:nvPr>
            <p:ph type="body" idx="1"/>
          </p:nvPr>
        </p:nvSpPr>
        <p:spPr>
          <a:xfrm>
            <a:off x="764425" y="1373250"/>
            <a:ext cx="72738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300">
                <a:latin typeface="Zen Maru Gothic"/>
                <a:ea typeface="Zen Maru Gothic"/>
                <a:cs typeface="Zen Maru Gothic"/>
                <a:sym typeface="Zen Maru Gothic"/>
              </a:rPr>
              <a:t>・災害が起こった時の対応について家族で共有する</a:t>
            </a:r>
            <a:endParaRPr sz="2300">
              <a:latin typeface="Zen Maru Gothic"/>
              <a:ea typeface="Zen Maru Gothic"/>
              <a:cs typeface="Zen Maru Gothic"/>
              <a:sym typeface="Zen Maru Gothic"/>
            </a:endParaRPr>
          </a:p>
          <a:p>
            <a:pPr marL="0" lvl="0" indent="0" algn="l" rtl="0">
              <a:spcBef>
                <a:spcPts val="1200"/>
              </a:spcBef>
              <a:spcAft>
                <a:spcPts val="0"/>
              </a:spcAft>
              <a:buNone/>
            </a:pPr>
            <a:r>
              <a:rPr lang="ja" sz="2300">
                <a:latin typeface="Zen Maru Gothic"/>
                <a:ea typeface="Zen Maru Gothic"/>
                <a:cs typeface="Zen Maru Gothic"/>
                <a:sym typeface="Zen Maru Gothic"/>
              </a:rPr>
              <a:t>・防災アプリやラジオアプリをインストールしておく</a:t>
            </a:r>
            <a:endParaRPr sz="2300">
              <a:latin typeface="Zen Maru Gothic"/>
              <a:ea typeface="Zen Maru Gothic"/>
              <a:cs typeface="Zen Maru Gothic"/>
              <a:sym typeface="Zen Maru Gothic"/>
            </a:endParaRPr>
          </a:p>
          <a:p>
            <a:pPr marL="0" lvl="0" indent="0" algn="l" rtl="0">
              <a:spcBef>
                <a:spcPts val="1200"/>
              </a:spcBef>
              <a:spcAft>
                <a:spcPts val="0"/>
              </a:spcAft>
              <a:buNone/>
            </a:pPr>
            <a:r>
              <a:rPr lang="ja" sz="2300">
                <a:latin typeface="Zen Maru Gothic"/>
                <a:ea typeface="Zen Maru Gothic"/>
                <a:cs typeface="Zen Maru Gothic"/>
                <a:sym typeface="Zen Maru Gothic"/>
              </a:rPr>
              <a:t>・災害が起こった時の情報収集はデマに気を付ける</a:t>
            </a:r>
            <a:endParaRPr sz="2300">
              <a:latin typeface="Zen Maru Gothic"/>
              <a:ea typeface="Zen Maru Gothic"/>
              <a:cs typeface="Zen Maru Gothic"/>
              <a:sym typeface="Zen Maru Gothic"/>
            </a:endParaRPr>
          </a:p>
          <a:p>
            <a:pPr marL="0" lvl="0" indent="0" algn="l" rtl="0">
              <a:spcBef>
                <a:spcPts val="1200"/>
              </a:spcBef>
              <a:spcAft>
                <a:spcPts val="1200"/>
              </a:spcAft>
              <a:buNone/>
            </a:pPr>
            <a:r>
              <a:rPr lang="ja" sz="2300">
                <a:latin typeface="Zen Maru Gothic"/>
                <a:ea typeface="Zen Maru Gothic"/>
                <a:cs typeface="Zen Maru Gothic"/>
                <a:sym typeface="Zen Maru Gothic"/>
              </a:rPr>
              <a:t>・避難所の運営に積極的に関わる</a:t>
            </a:r>
            <a:endParaRPr sz="2300">
              <a:latin typeface="Zen Maru Gothic"/>
              <a:ea typeface="Zen Maru Gothic"/>
              <a:cs typeface="Zen Maru Gothic"/>
              <a:sym typeface="Zen Maru Gothic"/>
            </a:endParaRPr>
          </a:p>
        </p:txBody>
      </p:sp>
      <p:sp>
        <p:nvSpPr>
          <p:cNvPr id="371" name="Google Shape;371;p22"/>
          <p:cNvSpPr txBox="1"/>
          <p:nvPr/>
        </p:nvSpPr>
        <p:spPr>
          <a:xfrm>
            <a:off x="503225" y="4390900"/>
            <a:ext cx="55431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000" b="1">
                <a:solidFill>
                  <a:schemeClr val="accent5"/>
                </a:solidFill>
                <a:latin typeface="Zen Maru Gothic"/>
                <a:ea typeface="Zen Maru Gothic"/>
                <a:cs typeface="Zen Maru Gothic"/>
                <a:sym typeface="Zen Maru Gothic"/>
              </a:rPr>
              <a:t>受け身にならないことが大切！</a:t>
            </a:r>
            <a:endParaRPr sz="3000" b="1">
              <a:solidFill>
                <a:schemeClr val="accent5"/>
              </a:solidFill>
              <a:latin typeface="Zen Maru Gothic"/>
              <a:ea typeface="Zen Maru Gothic"/>
              <a:cs typeface="Zen Maru Gothic"/>
              <a:sym typeface="Zen Maru Gothic"/>
            </a:endParaRPr>
          </a:p>
        </p:txBody>
      </p:sp>
      <p:pic>
        <p:nvPicPr>
          <p:cNvPr id="372" name="Google Shape;372;p22"/>
          <p:cNvPicPr preferRelativeResize="0"/>
          <p:nvPr/>
        </p:nvPicPr>
        <p:blipFill rotWithShape="1">
          <a:blip r:embed="rId4">
            <a:alphaModFix/>
          </a:blip>
          <a:srcRect l="17837"/>
          <a:stretch/>
        </p:blipFill>
        <p:spPr>
          <a:xfrm rot="-5400000" flipH="1">
            <a:off x="2555462" y="3836800"/>
            <a:ext cx="861425" cy="408900"/>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3"/>
          <p:cNvPicPr preferRelativeResize="0"/>
          <p:nvPr/>
        </p:nvPicPr>
        <p:blipFill>
          <a:blip r:embed="rId3">
            <a:alphaModFix/>
          </a:blip>
          <a:stretch>
            <a:fillRect/>
          </a:stretch>
        </p:blipFill>
        <p:spPr>
          <a:xfrm>
            <a:off x="6377575" y="2887025"/>
            <a:ext cx="2766425" cy="2329775"/>
          </a:xfrm>
          <a:prstGeom prst="rect">
            <a:avLst/>
          </a:prstGeom>
          <a:noFill/>
          <a:ln>
            <a:noFill/>
          </a:ln>
        </p:spPr>
      </p:pic>
      <p:sp>
        <p:nvSpPr>
          <p:cNvPr id="378" name="Google Shape;378;p23"/>
          <p:cNvSpPr txBox="1">
            <a:spLocks noGrp="1"/>
          </p:cNvSpPr>
          <p:nvPr>
            <p:ph type="title"/>
          </p:nvPr>
        </p:nvSpPr>
        <p:spPr>
          <a:xfrm>
            <a:off x="1225625" y="708000"/>
            <a:ext cx="7030500" cy="66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a:latin typeface="Zen Maru Gothic"/>
                <a:ea typeface="Zen Maru Gothic"/>
                <a:cs typeface="Zen Maru Gothic"/>
                <a:sym typeface="Zen Maru Gothic"/>
              </a:rPr>
              <a:t>考察</a:t>
            </a:r>
            <a:endParaRPr sz="3000">
              <a:latin typeface="Zen Maru Gothic"/>
              <a:ea typeface="Zen Maru Gothic"/>
              <a:cs typeface="Zen Maru Gothic"/>
              <a:sym typeface="Zen Maru Gothic"/>
            </a:endParaRPr>
          </a:p>
        </p:txBody>
      </p:sp>
      <p:sp>
        <p:nvSpPr>
          <p:cNvPr id="379" name="Google Shape;379;p23"/>
          <p:cNvSpPr txBox="1">
            <a:spLocks noGrp="1"/>
          </p:cNvSpPr>
          <p:nvPr>
            <p:ph type="body" idx="1"/>
          </p:nvPr>
        </p:nvSpPr>
        <p:spPr>
          <a:xfrm>
            <a:off x="1068300" y="1558300"/>
            <a:ext cx="6879000" cy="27117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ja" sz="2600">
                <a:latin typeface="Zen Maru Gothic"/>
                <a:ea typeface="Zen Maru Gothic"/>
                <a:cs typeface="Zen Maru Gothic"/>
                <a:sym typeface="Zen Maru Gothic"/>
              </a:rPr>
              <a:t>私たちが知らなかっただけで、東高は災害に向けて備蓄品などを備えている。</a:t>
            </a:r>
            <a:endParaRPr sz="2600">
              <a:latin typeface="Zen Maru Gothic"/>
              <a:ea typeface="Zen Maru Gothic"/>
              <a:cs typeface="Zen Maru Gothic"/>
              <a:sym typeface="Zen Maru Gothic"/>
            </a:endParaRPr>
          </a:p>
          <a:p>
            <a:pPr marL="0" lvl="0" indent="0" algn="l" rtl="0">
              <a:lnSpc>
                <a:spcPct val="105000"/>
              </a:lnSpc>
              <a:spcBef>
                <a:spcPts val="1200"/>
              </a:spcBef>
              <a:spcAft>
                <a:spcPts val="0"/>
              </a:spcAft>
              <a:buNone/>
            </a:pPr>
            <a:r>
              <a:rPr lang="ja" sz="2600">
                <a:latin typeface="Zen Maru Gothic"/>
                <a:ea typeface="Zen Maru Gothic"/>
                <a:cs typeface="Zen Maru Gothic"/>
                <a:sym typeface="Zen Maru Gothic"/>
              </a:rPr>
              <a:t>しかし、東高生1人1人を見たときに災害に備えている生徒はいるものの、 全員では        ないし、万全とは言えない。　</a:t>
            </a:r>
            <a:r>
              <a:rPr lang="ja" sz="2500">
                <a:latin typeface="Zen Maru Gothic"/>
                <a:ea typeface="Zen Maru Gothic"/>
                <a:cs typeface="Zen Maru Gothic"/>
                <a:sym typeface="Zen Maru Gothic"/>
              </a:rPr>
              <a:t>　　</a:t>
            </a:r>
            <a:endParaRPr sz="2500">
              <a:latin typeface="Zen Maru Gothic"/>
              <a:ea typeface="Zen Maru Gothic"/>
              <a:cs typeface="Zen Maru Gothic"/>
              <a:sym typeface="Zen Maru Gothic"/>
            </a:endParaRPr>
          </a:p>
          <a:p>
            <a:pPr marL="0" lvl="0" indent="0" algn="l" rtl="0">
              <a:lnSpc>
                <a:spcPct val="105000"/>
              </a:lnSpc>
              <a:spcBef>
                <a:spcPts val="1200"/>
              </a:spcBef>
              <a:spcAft>
                <a:spcPts val="1200"/>
              </a:spcAft>
              <a:buNone/>
            </a:pPr>
            <a:endParaRPr sz="2500">
              <a:latin typeface="Zen Maru Gothic"/>
              <a:ea typeface="Zen Maru Gothic"/>
              <a:cs typeface="Zen Maru Gothic"/>
              <a:sym typeface="Zen Maru Gothic"/>
            </a:endParaRPr>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a:spLocks noGrp="1"/>
          </p:cNvSpPr>
          <p:nvPr>
            <p:ph type="title"/>
          </p:nvPr>
        </p:nvSpPr>
        <p:spPr>
          <a:xfrm>
            <a:off x="1194375" y="708000"/>
            <a:ext cx="70305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3020">
                <a:latin typeface="Zen Maru Gothic"/>
                <a:ea typeface="Zen Maru Gothic"/>
                <a:cs typeface="Zen Maru Gothic"/>
                <a:sym typeface="Zen Maru Gothic"/>
              </a:rPr>
              <a:t>結論・参考文献</a:t>
            </a:r>
            <a:endParaRPr sz="3020">
              <a:latin typeface="Zen Maru Gothic"/>
              <a:ea typeface="Zen Maru Gothic"/>
              <a:cs typeface="Zen Maru Gothic"/>
              <a:sym typeface="Zen Maru Gothic"/>
            </a:endParaRPr>
          </a:p>
        </p:txBody>
      </p:sp>
      <p:sp>
        <p:nvSpPr>
          <p:cNvPr id="385" name="Google Shape;385;p24"/>
          <p:cNvSpPr txBox="1">
            <a:spLocks noGrp="1"/>
          </p:cNvSpPr>
          <p:nvPr>
            <p:ph type="body" idx="1"/>
          </p:nvPr>
        </p:nvSpPr>
        <p:spPr>
          <a:xfrm>
            <a:off x="743475" y="1385225"/>
            <a:ext cx="7932300" cy="368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ja" sz="2500" dirty="0">
                <a:latin typeface="Zen Maru Gothic"/>
                <a:ea typeface="Zen Maru Gothic"/>
                <a:cs typeface="Zen Maru Gothic"/>
                <a:sym typeface="Zen Maru Gothic"/>
              </a:rPr>
              <a:t>今回の調査結果を学校内で共有して終わらせるのではなく、</a:t>
            </a:r>
            <a:r>
              <a:rPr lang="ja" sz="2500" b="1" u="sng" dirty="0">
                <a:latin typeface="Zen Maru Gothic"/>
                <a:ea typeface="Zen Maru Gothic"/>
                <a:cs typeface="Zen Maru Gothic"/>
                <a:sym typeface="Zen Maru Gothic"/>
              </a:rPr>
              <a:t>生徒全員が意識を高く持ち、それを地域に広めていく</a:t>
            </a:r>
            <a:r>
              <a:rPr lang="ja" sz="2500" dirty="0">
                <a:latin typeface="Zen Maru Gothic"/>
                <a:ea typeface="Zen Maru Gothic"/>
                <a:cs typeface="Zen Maru Gothic"/>
                <a:sym typeface="Zen Maru Gothic"/>
              </a:rPr>
              <a:t>ことが大切</a:t>
            </a:r>
            <a:endParaRPr sz="2500" dirty="0">
              <a:latin typeface="Zen Maru Gothic"/>
              <a:ea typeface="Zen Maru Gothic"/>
              <a:cs typeface="Zen Maru Gothic"/>
              <a:sym typeface="Zen Maru Gothic"/>
            </a:endParaRPr>
          </a:p>
          <a:p>
            <a:pPr marL="0" lvl="0" indent="0" algn="l" rtl="0">
              <a:lnSpc>
                <a:spcPct val="95000"/>
              </a:lnSpc>
              <a:spcBef>
                <a:spcPts val="1200"/>
              </a:spcBef>
              <a:spcAft>
                <a:spcPts val="0"/>
              </a:spcAft>
              <a:buSzPts val="935"/>
              <a:buNone/>
            </a:pPr>
            <a:r>
              <a:rPr lang="ja" sz="2000" dirty="0">
                <a:solidFill>
                  <a:schemeClr val="accent5"/>
                </a:solidFill>
                <a:latin typeface="Zen Maru Gothic"/>
                <a:ea typeface="Zen Maru Gothic"/>
                <a:cs typeface="Zen Maru Gothic"/>
                <a:sym typeface="Zen Maru Gothic"/>
              </a:rPr>
              <a:t>参考資料:</a:t>
            </a:r>
            <a:endParaRPr sz="2000" dirty="0">
              <a:solidFill>
                <a:schemeClr val="accent5"/>
              </a:solidFill>
              <a:latin typeface="Zen Maru Gothic"/>
              <a:ea typeface="Zen Maru Gothic"/>
              <a:cs typeface="Zen Maru Gothic"/>
              <a:sym typeface="Zen Maru Gothic"/>
            </a:endParaRPr>
          </a:p>
          <a:p>
            <a:pPr marL="0" lvl="0" indent="0" algn="l" rtl="0">
              <a:lnSpc>
                <a:spcPct val="95000"/>
              </a:lnSpc>
              <a:spcBef>
                <a:spcPts val="1200"/>
              </a:spcBef>
              <a:spcAft>
                <a:spcPts val="0"/>
              </a:spcAft>
              <a:buSzPts val="935"/>
              <a:buNone/>
            </a:pPr>
            <a:r>
              <a:rPr lang="ja" sz="2000" dirty="0">
                <a:solidFill>
                  <a:schemeClr val="accent5"/>
                </a:solidFill>
                <a:latin typeface="Zen Maru Gothic"/>
                <a:ea typeface="Zen Maru Gothic"/>
                <a:cs typeface="Zen Maru Gothic"/>
                <a:sym typeface="Zen Maru Gothic"/>
              </a:rPr>
              <a:t>防災担当</a:t>
            </a:r>
            <a:r>
              <a:rPr lang="ja-JP" altLang="en-US" sz="2000" dirty="0">
                <a:solidFill>
                  <a:schemeClr val="accent5"/>
                </a:solidFill>
                <a:latin typeface="Zen Maru Gothic"/>
                <a:ea typeface="Zen Maru Gothic"/>
                <a:cs typeface="Zen Maru Gothic"/>
                <a:sym typeface="Zen Maru Gothic"/>
              </a:rPr>
              <a:t>の</a:t>
            </a:r>
            <a:r>
              <a:rPr lang="ja" sz="2000" dirty="0">
                <a:solidFill>
                  <a:schemeClr val="accent5"/>
                </a:solidFill>
                <a:latin typeface="Zen Maru Gothic"/>
                <a:ea typeface="Zen Maru Gothic"/>
                <a:cs typeface="Zen Maru Gothic"/>
                <a:sym typeface="Zen Maru Gothic"/>
              </a:rPr>
              <a:t>先生へのインタビュー</a:t>
            </a:r>
            <a:endParaRPr sz="2000" dirty="0">
              <a:solidFill>
                <a:schemeClr val="accent5"/>
              </a:solidFill>
              <a:latin typeface="Zen Maru Gothic"/>
              <a:ea typeface="Zen Maru Gothic"/>
              <a:cs typeface="Zen Maru Gothic"/>
              <a:sym typeface="Zen Maru Gothic"/>
            </a:endParaRPr>
          </a:p>
          <a:p>
            <a:pPr marL="0" lvl="0" indent="0" algn="l" rtl="0">
              <a:lnSpc>
                <a:spcPct val="75000"/>
              </a:lnSpc>
              <a:spcBef>
                <a:spcPts val="1200"/>
              </a:spcBef>
              <a:spcAft>
                <a:spcPts val="0"/>
              </a:spcAft>
              <a:buSzPts val="935"/>
              <a:buNone/>
            </a:pPr>
            <a:r>
              <a:rPr lang="ja" sz="2000" dirty="0">
                <a:solidFill>
                  <a:schemeClr val="accent5"/>
                </a:solidFill>
                <a:latin typeface="Zen Maru Gothic"/>
                <a:ea typeface="Zen Maru Gothic"/>
                <a:cs typeface="Zen Maru Gothic"/>
                <a:sym typeface="Zen Maru Gothic"/>
              </a:rPr>
              <a:t>アンケート（Googleフォーム、一年生対象、回答数１００件）</a:t>
            </a:r>
            <a:endParaRPr sz="2000" dirty="0">
              <a:solidFill>
                <a:schemeClr val="accent5"/>
              </a:solidFill>
              <a:latin typeface="Zen Maru Gothic"/>
              <a:ea typeface="Zen Maru Gothic"/>
              <a:cs typeface="Zen Maru Gothic"/>
              <a:sym typeface="Zen Maru Gothic"/>
            </a:endParaRPr>
          </a:p>
          <a:p>
            <a:pPr marL="0" lvl="0" indent="0" algn="l" rtl="0">
              <a:lnSpc>
                <a:spcPct val="75000"/>
              </a:lnSpc>
              <a:spcBef>
                <a:spcPts val="1200"/>
              </a:spcBef>
              <a:spcAft>
                <a:spcPts val="0"/>
              </a:spcAft>
              <a:buSzPts val="935"/>
              <a:buNone/>
            </a:pPr>
            <a:r>
              <a:rPr lang="ja" sz="2000" dirty="0">
                <a:solidFill>
                  <a:schemeClr val="accent5"/>
                </a:solidFill>
                <a:latin typeface="Zen Maru Gothic"/>
                <a:ea typeface="Zen Maru Gothic"/>
                <a:cs typeface="Zen Maru Gothic"/>
                <a:sym typeface="Zen Maru Gothic"/>
              </a:rPr>
              <a:t>高校生新聞オンライン/高校生が知っておくべき防災対策</a:t>
            </a:r>
            <a:endParaRPr sz="2000" dirty="0">
              <a:solidFill>
                <a:schemeClr val="accent5"/>
              </a:solidFill>
              <a:latin typeface="Zen Maru Gothic"/>
              <a:ea typeface="Zen Maru Gothic"/>
              <a:cs typeface="Zen Maru Gothic"/>
              <a:sym typeface="Zen Maru Gothic"/>
            </a:endParaRPr>
          </a:p>
          <a:p>
            <a:pPr marL="0" lvl="0" indent="0" algn="l" rtl="0">
              <a:lnSpc>
                <a:spcPct val="75000"/>
              </a:lnSpc>
              <a:spcBef>
                <a:spcPts val="1200"/>
              </a:spcBef>
              <a:spcAft>
                <a:spcPts val="0"/>
              </a:spcAft>
              <a:buSzPts val="935"/>
              <a:buNone/>
            </a:pPr>
            <a:r>
              <a:rPr lang="ja" sz="2000" dirty="0">
                <a:solidFill>
                  <a:schemeClr val="accent5"/>
                </a:solidFill>
                <a:latin typeface="Zen Maru Gothic"/>
                <a:ea typeface="Zen Maru Gothic"/>
                <a:cs typeface="Zen Maru Gothic"/>
                <a:sym typeface="Zen Maru Gothic"/>
              </a:rPr>
              <a:t>　　　　　　　https://www.koukouseishinbun.jp/articles/-/4966</a:t>
            </a:r>
            <a:endParaRPr sz="2000" dirty="0">
              <a:solidFill>
                <a:schemeClr val="accent5"/>
              </a:solidFill>
              <a:latin typeface="Zen Maru Gothic"/>
              <a:ea typeface="Zen Maru Gothic"/>
              <a:cs typeface="Zen Maru Gothic"/>
              <a:sym typeface="Zen Maru Gothic"/>
            </a:endParaRPr>
          </a:p>
          <a:p>
            <a:pPr marL="0" lvl="0" indent="0" algn="l" rtl="0">
              <a:lnSpc>
                <a:spcPct val="95000"/>
              </a:lnSpc>
              <a:spcBef>
                <a:spcPts val="1200"/>
              </a:spcBef>
              <a:spcAft>
                <a:spcPts val="1200"/>
              </a:spcAft>
              <a:buSzPts val="935"/>
              <a:buNone/>
            </a:pPr>
            <a:endParaRPr sz="2100" dirty="0">
              <a:latin typeface="Zen Maru Gothic"/>
              <a:ea typeface="Zen Maru Gothic"/>
              <a:cs typeface="Zen Maru Gothic"/>
              <a:sym typeface="Zen Maru Gothic"/>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4"/>
          <p:cNvPicPr preferRelativeResize="0"/>
          <p:nvPr/>
        </p:nvPicPr>
        <p:blipFill rotWithShape="1">
          <a:blip r:embed="rId3">
            <a:alphaModFix/>
          </a:blip>
          <a:srcRect r="14398"/>
          <a:stretch/>
        </p:blipFill>
        <p:spPr>
          <a:xfrm>
            <a:off x="6969300" y="2688650"/>
            <a:ext cx="2325000" cy="2557671"/>
          </a:xfrm>
          <a:prstGeom prst="rect">
            <a:avLst/>
          </a:prstGeom>
          <a:noFill/>
          <a:ln>
            <a:noFill/>
          </a:ln>
        </p:spPr>
      </p:pic>
      <p:sp>
        <p:nvSpPr>
          <p:cNvPr id="297" name="Google Shape;297;p14"/>
          <p:cNvSpPr txBox="1">
            <a:spLocks noGrp="1"/>
          </p:cNvSpPr>
          <p:nvPr>
            <p:ph type="title"/>
          </p:nvPr>
        </p:nvSpPr>
        <p:spPr>
          <a:xfrm>
            <a:off x="1273500" y="706725"/>
            <a:ext cx="7030500" cy="6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3000">
                <a:solidFill>
                  <a:srgbClr val="434343"/>
                </a:solidFill>
                <a:latin typeface="Zen Maru Gothic"/>
                <a:ea typeface="Zen Maru Gothic"/>
                <a:cs typeface="Zen Maru Gothic"/>
                <a:sym typeface="Zen Maru Gothic"/>
              </a:rPr>
              <a:t>研究目的</a:t>
            </a:r>
            <a:endParaRPr sz="3000">
              <a:solidFill>
                <a:srgbClr val="434343"/>
              </a:solidFill>
              <a:latin typeface="Zen Maru Gothic"/>
              <a:ea typeface="Zen Maru Gothic"/>
              <a:cs typeface="Zen Maru Gothic"/>
              <a:sym typeface="Zen Maru Gothic"/>
            </a:endParaRPr>
          </a:p>
        </p:txBody>
      </p:sp>
      <p:sp>
        <p:nvSpPr>
          <p:cNvPr id="298" name="Google Shape;298;p14"/>
          <p:cNvSpPr txBox="1">
            <a:spLocks noGrp="1"/>
          </p:cNvSpPr>
          <p:nvPr>
            <p:ph type="body" idx="1"/>
          </p:nvPr>
        </p:nvSpPr>
        <p:spPr>
          <a:xfrm>
            <a:off x="473150" y="1332225"/>
            <a:ext cx="8398500" cy="265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275"/>
              <a:buNone/>
            </a:pPr>
            <a:r>
              <a:rPr lang="ja" sz="2300">
                <a:solidFill>
                  <a:srgbClr val="434343"/>
                </a:solidFill>
              </a:rPr>
              <a:t>・</a:t>
            </a:r>
            <a:r>
              <a:rPr lang="ja" sz="2300">
                <a:solidFill>
                  <a:srgbClr val="434343"/>
                </a:solidFill>
                <a:latin typeface="Zen Maru Gothic"/>
                <a:ea typeface="Zen Maru Gothic"/>
                <a:cs typeface="Zen Maru Gothic"/>
                <a:sym typeface="Zen Maru Gothic"/>
              </a:rPr>
              <a:t>南海トラフ巨大地震による静岡県への影響の大きさを懸念</a:t>
            </a:r>
            <a:endParaRPr sz="2300">
              <a:solidFill>
                <a:srgbClr val="434343"/>
              </a:solidFill>
              <a:latin typeface="Zen Maru Gothic"/>
              <a:ea typeface="Zen Maru Gothic"/>
              <a:cs typeface="Zen Maru Gothic"/>
              <a:sym typeface="Zen Maru Gothic"/>
            </a:endParaRPr>
          </a:p>
          <a:p>
            <a:pPr marL="0" lvl="0" indent="0" algn="l" rtl="0">
              <a:spcBef>
                <a:spcPts val="1200"/>
              </a:spcBef>
              <a:spcAft>
                <a:spcPts val="0"/>
              </a:spcAft>
              <a:buSzPts val="275"/>
              <a:buNone/>
            </a:pPr>
            <a:r>
              <a:rPr lang="ja" sz="2300">
                <a:solidFill>
                  <a:srgbClr val="434343"/>
                </a:solidFill>
                <a:latin typeface="Zen Maru Gothic"/>
                <a:ea typeface="Zen Maru Gothic"/>
                <a:cs typeface="Zen Maru Gothic"/>
                <a:sym typeface="Zen Maru Gothic"/>
              </a:rPr>
              <a:t>・防災訓練の様子から東高生の災害に対する意識の低さを実感</a:t>
            </a:r>
            <a:endParaRPr sz="2300">
              <a:solidFill>
                <a:srgbClr val="434343"/>
              </a:solidFill>
              <a:latin typeface="Zen Maru Gothic"/>
              <a:ea typeface="Zen Maru Gothic"/>
              <a:cs typeface="Zen Maru Gothic"/>
              <a:sym typeface="Zen Maru Gothic"/>
            </a:endParaRPr>
          </a:p>
          <a:p>
            <a:pPr marL="0" lvl="0" indent="0" algn="l" rtl="0">
              <a:spcBef>
                <a:spcPts val="1200"/>
              </a:spcBef>
              <a:spcAft>
                <a:spcPts val="0"/>
              </a:spcAft>
              <a:buSzPts val="275"/>
              <a:buNone/>
            </a:pPr>
            <a:r>
              <a:rPr lang="ja" sz="2300">
                <a:solidFill>
                  <a:srgbClr val="434343"/>
                </a:solidFill>
                <a:latin typeface="Zen Maru Gothic"/>
                <a:ea typeface="Zen Maru Gothic"/>
                <a:cs typeface="Zen Maru Gothic"/>
                <a:sym typeface="Zen Maru Gothic"/>
              </a:rPr>
              <a:t>・東高や地域の防災の取り組みを調査し、どのような対策を　　していくべきか提示する</a:t>
            </a:r>
            <a:endParaRPr sz="2300">
              <a:solidFill>
                <a:srgbClr val="434343"/>
              </a:solidFill>
              <a:latin typeface="Zen Maru Gothic"/>
              <a:ea typeface="Zen Maru Gothic"/>
              <a:cs typeface="Zen Maru Gothic"/>
              <a:sym typeface="Zen Maru Gothic"/>
            </a:endParaRPr>
          </a:p>
          <a:p>
            <a:pPr marL="0" lvl="0" indent="0" algn="l" rtl="0">
              <a:spcBef>
                <a:spcPts val="1200"/>
              </a:spcBef>
              <a:spcAft>
                <a:spcPts val="1200"/>
              </a:spcAft>
              <a:buSzPts val="275"/>
              <a:buNone/>
            </a:pPr>
            <a:r>
              <a:rPr lang="ja" sz="775">
                <a:solidFill>
                  <a:schemeClr val="dk1"/>
                </a:solidFill>
                <a:latin typeface="Zen Maru Gothic"/>
                <a:ea typeface="Zen Maru Gothic"/>
                <a:cs typeface="Zen Maru Gothic"/>
                <a:sym typeface="Zen Maru Gothic"/>
              </a:rPr>
              <a:t>　　</a:t>
            </a:r>
            <a:endParaRPr sz="775" u="sng">
              <a:solidFill>
                <a:schemeClr val="dk1"/>
              </a:solidFill>
              <a:latin typeface="Zen Maru Gothic"/>
              <a:ea typeface="Zen Maru Gothic"/>
              <a:cs typeface="Zen Maru Gothic"/>
              <a:sym typeface="Zen Maru Gothic"/>
            </a:endParaRPr>
          </a:p>
        </p:txBody>
      </p:sp>
      <p:sp>
        <p:nvSpPr>
          <p:cNvPr id="299" name="Google Shape;299;p14"/>
          <p:cNvSpPr txBox="1"/>
          <p:nvPr/>
        </p:nvSpPr>
        <p:spPr>
          <a:xfrm>
            <a:off x="258475" y="4367575"/>
            <a:ext cx="7685700" cy="631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ja" sz="2900" b="1">
                <a:solidFill>
                  <a:schemeClr val="accent5"/>
                </a:solidFill>
                <a:latin typeface="Zen Maru Gothic"/>
                <a:ea typeface="Zen Maru Gothic"/>
                <a:cs typeface="Zen Maru Gothic"/>
                <a:sym typeface="Zen Maru Gothic"/>
              </a:rPr>
              <a:t>東高生の意識を向上し地域への貢献に繋げる</a:t>
            </a:r>
            <a:endParaRPr sz="2900" b="1">
              <a:solidFill>
                <a:schemeClr val="accent5"/>
              </a:solidFill>
              <a:latin typeface="Zen Maru Gothic"/>
              <a:ea typeface="Zen Maru Gothic"/>
              <a:cs typeface="Zen Maru Gothic"/>
              <a:sym typeface="Zen Maru Gothic"/>
            </a:endParaRPr>
          </a:p>
        </p:txBody>
      </p:sp>
      <p:pic>
        <p:nvPicPr>
          <p:cNvPr id="300" name="Google Shape;300;p14"/>
          <p:cNvPicPr preferRelativeResize="0"/>
          <p:nvPr/>
        </p:nvPicPr>
        <p:blipFill rotWithShape="1">
          <a:blip r:embed="rId4">
            <a:alphaModFix/>
          </a:blip>
          <a:srcRect l="17837"/>
          <a:stretch/>
        </p:blipFill>
        <p:spPr>
          <a:xfrm rot="-5400000" flipH="1">
            <a:off x="3841461" y="3441313"/>
            <a:ext cx="1256225" cy="59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5"/>
          <p:cNvPicPr preferRelativeResize="0"/>
          <p:nvPr/>
        </p:nvPicPr>
        <p:blipFill>
          <a:blip r:embed="rId3">
            <a:alphaModFix/>
          </a:blip>
          <a:stretch>
            <a:fillRect/>
          </a:stretch>
        </p:blipFill>
        <p:spPr>
          <a:xfrm>
            <a:off x="512100" y="3088112"/>
            <a:ext cx="2453500" cy="1526376"/>
          </a:xfrm>
          <a:prstGeom prst="rect">
            <a:avLst/>
          </a:prstGeom>
          <a:noFill/>
          <a:ln>
            <a:noFill/>
          </a:ln>
        </p:spPr>
      </p:pic>
      <p:pic>
        <p:nvPicPr>
          <p:cNvPr id="306" name="Google Shape;306;p15"/>
          <p:cNvPicPr preferRelativeResize="0"/>
          <p:nvPr/>
        </p:nvPicPr>
        <p:blipFill>
          <a:blip r:embed="rId4">
            <a:alphaModFix/>
          </a:blip>
          <a:stretch>
            <a:fillRect/>
          </a:stretch>
        </p:blipFill>
        <p:spPr>
          <a:xfrm>
            <a:off x="6261900" y="3075526"/>
            <a:ext cx="1809476" cy="1612501"/>
          </a:xfrm>
          <a:prstGeom prst="rect">
            <a:avLst/>
          </a:prstGeom>
          <a:noFill/>
          <a:ln>
            <a:noFill/>
          </a:ln>
        </p:spPr>
      </p:pic>
      <p:sp>
        <p:nvSpPr>
          <p:cNvPr id="307" name="Google Shape;307;p15"/>
          <p:cNvSpPr txBox="1">
            <a:spLocks noGrp="1"/>
          </p:cNvSpPr>
          <p:nvPr>
            <p:ph type="title"/>
          </p:nvPr>
        </p:nvSpPr>
        <p:spPr>
          <a:xfrm>
            <a:off x="1257975" y="693175"/>
            <a:ext cx="2254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3020">
                <a:latin typeface="Zen Maru Gothic"/>
                <a:ea typeface="Zen Maru Gothic"/>
                <a:cs typeface="Zen Maru Gothic"/>
                <a:sym typeface="Zen Maru Gothic"/>
              </a:rPr>
              <a:t>研究手法</a:t>
            </a:r>
            <a:endParaRPr sz="3520">
              <a:latin typeface="Zen Maru Gothic"/>
              <a:ea typeface="Zen Maru Gothic"/>
              <a:cs typeface="Zen Maru Gothic"/>
              <a:sym typeface="Zen Maru Gothic"/>
            </a:endParaRPr>
          </a:p>
        </p:txBody>
      </p:sp>
      <p:sp>
        <p:nvSpPr>
          <p:cNvPr id="308" name="Google Shape;308;p15"/>
          <p:cNvSpPr txBox="1">
            <a:spLocks noGrp="1"/>
          </p:cNvSpPr>
          <p:nvPr>
            <p:ph type="body" idx="1"/>
          </p:nvPr>
        </p:nvSpPr>
        <p:spPr>
          <a:xfrm>
            <a:off x="311700" y="1265875"/>
            <a:ext cx="8520600" cy="2027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ja" sz="2300">
                <a:solidFill>
                  <a:srgbClr val="434343"/>
                </a:solidFill>
                <a:latin typeface="Zen Maru Gothic"/>
                <a:ea typeface="Zen Maru Gothic"/>
                <a:cs typeface="Zen Maru Gothic"/>
                <a:sym typeface="Zen Maru Gothic"/>
              </a:rPr>
              <a:t>・インタビュー　→　防災担当の先生へインタビュー</a:t>
            </a:r>
            <a:endParaRPr sz="2300">
              <a:solidFill>
                <a:srgbClr val="434343"/>
              </a:solidFill>
              <a:latin typeface="Zen Maru Gothic"/>
              <a:ea typeface="Zen Maru Gothic"/>
              <a:cs typeface="Zen Maru Gothic"/>
              <a:sym typeface="Zen Maru Gothic"/>
            </a:endParaRPr>
          </a:p>
          <a:p>
            <a:pPr marL="0" lvl="0" indent="0" algn="l" rtl="0">
              <a:lnSpc>
                <a:spcPct val="100000"/>
              </a:lnSpc>
              <a:spcBef>
                <a:spcPts val="1200"/>
              </a:spcBef>
              <a:spcAft>
                <a:spcPts val="0"/>
              </a:spcAft>
              <a:buNone/>
            </a:pPr>
            <a:r>
              <a:rPr lang="ja" sz="2300">
                <a:solidFill>
                  <a:srgbClr val="434343"/>
                </a:solidFill>
                <a:latin typeface="Zen Maru Gothic"/>
                <a:ea typeface="Zen Maru Gothic"/>
                <a:cs typeface="Zen Maru Gothic"/>
                <a:sym typeface="Zen Maru Gothic"/>
              </a:rPr>
              <a:t>・アンケート　→　1年生に向けたGoogleフォームでの防災　　　　　　　　　　　意識調査</a:t>
            </a:r>
            <a:endParaRPr sz="2300">
              <a:solidFill>
                <a:srgbClr val="434343"/>
              </a:solidFill>
              <a:latin typeface="Zen Maru Gothic"/>
              <a:ea typeface="Zen Maru Gothic"/>
              <a:cs typeface="Zen Maru Gothic"/>
              <a:sym typeface="Zen Maru Gothic"/>
            </a:endParaRPr>
          </a:p>
          <a:p>
            <a:pPr marL="0" lvl="0" indent="0" algn="l" rtl="0">
              <a:lnSpc>
                <a:spcPct val="100000"/>
              </a:lnSpc>
              <a:spcBef>
                <a:spcPts val="1200"/>
              </a:spcBef>
              <a:spcAft>
                <a:spcPts val="1200"/>
              </a:spcAft>
              <a:buNone/>
            </a:pPr>
            <a:r>
              <a:rPr lang="ja" sz="2300">
                <a:solidFill>
                  <a:srgbClr val="434343"/>
                </a:solidFill>
                <a:latin typeface="Zen Maru Gothic"/>
                <a:ea typeface="Zen Maru Gothic"/>
                <a:cs typeface="Zen Maru Gothic"/>
                <a:sym typeface="Zen Maru Gothic"/>
              </a:rPr>
              <a:t>・インターネット　→　どのような災害対策をしていくべきか</a:t>
            </a:r>
            <a:endParaRPr sz="2300">
              <a:solidFill>
                <a:srgbClr val="434343"/>
              </a:solidFill>
              <a:latin typeface="Zen Maru Gothic"/>
              <a:ea typeface="Zen Maru Gothic"/>
              <a:cs typeface="Zen Maru Gothic"/>
              <a:sym typeface="Zen Maru Gothic"/>
            </a:endParaRPr>
          </a:p>
        </p:txBody>
      </p:sp>
      <p:sp>
        <p:nvSpPr>
          <p:cNvPr id="309" name="Google Shape;309;p15"/>
          <p:cNvSpPr txBox="1"/>
          <p:nvPr/>
        </p:nvSpPr>
        <p:spPr>
          <a:xfrm>
            <a:off x="311700" y="4479425"/>
            <a:ext cx="8520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chemeClr val="dk1"/>
                </a:solidFill>
                <a:latin typeface="Zen Maru Gothic"/>
                <a:ea typeface="Zen Maru Gothic"/>
                <a:cs typeface="Zen Maru Gothic"/>
                <a:sym typeface="Zen Maru Gothic"/>
              </a:rPr>
              <a:t>　</a:t>
            </a:r>
            <a:r>
              <a:rPr lang="ja" sz="2300" b="1">
                <a:solidFill>
                  <a:schemeClr val="accent5"/>
                </a:solidFill>
                <a:latin typeface="Zen Maru Gothic"/>
                <a:ea typeface="Zen Maru Gothic"/>
                <a:cs typeface="Zen Maru Gothic"/>
                <a:sym typeface="Zen Maru Gothic"/>
              </a:rPr>
              <a:t>  </a:t>
            </a:r>
            <a:r>
              <a:rPr lang="ja" sz="2500" b="1">
                <a:solidFill>
                  <a:schemeClr val="accent5"/>
                </a:solidFill>
                <a:latin typeface="Zen Maru Gothic"/>
                <a:ea typeface="Zen Maru Gothic"/>
                <a:cs typeface="Zen Maru Gothic"/>
                <a:sym typeface="Zen Maru Gothic"/>
              </a:rPr>
              <a:t>私たちの考える、東高生が行っていくべき災害対策 </a:t>
            </a:r>
            <a:endParaRPr sz="2500" b="1">
              <a:solidFill>
                <a:schemeClr val="accent5"/>
              </a:solidFill>
              <a:latin typeface="Zen Maru Gothic"/>
              <a:ea typeface="Zen Maru Gothic"/>
              <a:cs typeface="Zen Maru Gothic"/>
              <a:sym typeface="Zen Maru Gothic"/>
            </a:endParaRPr>
          </a:p>
        </p:txBody>
      </p:sp>
      <p:pic>
        <p:nvPicPr>
          <p:cNvPr id="310" name="Google Shape;310;p15"/>
          <p:cNvPicPr preferRelativeResize="0"/>
          <p:nvPr/>
        </p:nvPicPr>
        <p:blipFill rotWithShape="1">
          <a:blip r:embed="rId5">
            <a:alphaModFix/>
          </a:blip>
          <a:srcRect l="17837"/>
          <a:stretch/>
        </p:blipFill>
        <p:spPr>
          <a:xfrm rot="-5400000" flipH="1">
            <a:off x="3943886" y="3553150"/>
            <a:ext cx="1256225" cy="596300"/>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6"/>
          <p:cNvPicPr preferRelativeResize="0"/>
          <p:nvPr/>
        </p:nvPicPr>
        <p:blipFill rotWithShape="1">
          <a:blip r:embed="rId3">
            <a:alphaModFix/>
          </a:blip>
          <a:srcRect b="9008"/>
          <a:stretch/>
        </p:blipFill>
        <p:spPr>
          <a:xfrm>
            <a:off x="5525225" y="3352025"/>
            <a:ext cx="2803451" cy="1885274"/>
          </a:xfrm>
          <a:prstGeom prst="rect">
            <a:avLst/>
          </a:prstGeom>
          <a:noFill/>
          <a:ln>
            <a:noFill/>
          </a:ln>
        </p:spPr>
      </p:pic>
      <p:sp>
        <p:nvSpPr>
          <p:cNvPr id="316" name="Google Shape;316;p16"/>
          <p:cNvSpPr txBox="1">
            <a:spLocks noGrp="1"/>
          </p:cNvSpPr>
          <p:nvPr>
            <p:ph type="title"/>
          </p:nvPr>
        </p:nvSpPr>
        <p:spPr>
          <a:xfrm>
            <a:off x="1225625" y="708050"/>
            <a:ext cx="7030500" cy="6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rgbClr val="000000"/>
                </a:solidFill>
                <a:latin typeface="Zen Maru Gothic"/>
                <a:ea typeface="Zen Maru Gothic"/>
                <a:cs typeface="Zen Maru Gothic"/>
                <a:sym typeface="Zen Maru Gothic"/>
              </a:rPr>
              <a:t>防災担当</a:t>
            </a:r>
            <a:r>
              <a:rPr lang="ja-JP" altLang="en-US" dirty="0">
                <a:solidFill>
                  <a:srgbClr val="000000"/>
                </a:solidFill>
                <a:latin typeface="Zen Maru Gothic"/>
                <a:ea typeface="Zen Maru Gothic"/>
                <a:cs typeface="Zen Maru Gothic"/>
                <a:sym typeface="Zen Maru Gothic"/>
              </a:rPr>
              <a:t>の先生</a:t>
            </a:r>
            <a:r>
              <a:rPr lang="ja" dirty="0">
                <a:solidFill>
                  <a:srgbClr val="000000"/>
                </a:solidFill>
                <a:latin typeface="Zen Maru Gothic"/>
                <a:ea typeface="Zen Maru Gothic"/>
                <a:cs typeface="Zen Maru Gothic"/>
                <a:sym typeface="Zen Maru Gothic"/>
              </a:rPr>
              <a:t>へのインタビュー結果</a:t>
            </a:r>
            <a:endParaRPr dirty="0">
              <a:solidFill>
                <a:srgbClr val="000000"/>
              </a:solidFill>
              <a:latin typeface="Zen Maru Gothic"/>
              <a:ea typeface="Zen Maru Gothic"/>
              <a:cs typeface="Zen Maru Gothic"/>
              <a:sym typeface="Zen Maru Gothic"/>
            </a:endParaRPr>
          </a:p>
        </p:txBody>
      </p:sp>
      <p:sp>
        <p:nvSpPr>
          <p:cNvPr id="317" name="Google Shape;317;p16"/>
          <p:cNvSpPr txBox="1">
            <a:spLocks noGrp="1"/>
          </p:cNvSpPr>
          <p:nvPr>
            <p:ph type="body" idx="1"/>
          </p:nvPr>
        </p:nvSpPr>
        <p:spPr>
          <a:xfrm>
            <a:off x="440675" y="1423850"/>
            <a:ext cx="8600400" cy="345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rgbClr val="434343"/>
                </a:solidFill>
                <a:latin typeface="Zen Maru Gothic"/>
                <a:ea typeface="Zen Maru Gothic"/>
                <a:cs typeface="Zen Maru Gothic"/>
                <a:sym typeface="Zen Maru Gothic"/>
              </a:rPr>
              <a:t>・耐震工事</a:t>
            </a:r>
            <a:endParaRPr sz="2200">
              <a:solidFill>
                <a:srgbClr val="434343"/>
              </a:solidFill>
              <a:latin typeface="Zen Maru Gothic"/>
              <a:ea typeface="Zen Maru Gothic"/>
              <a:cs typeface="Zen Maru Gothic"/>
              <a:sym typeface="Zen Maru Gothic"/>
            </a:endParaRPr>
          </a:p>
          <a:p>
            <a:pPr marL="0" lvl="0" indent="0" algn="l" rtl="0">
              <a:spcBef>
                <a:spcPts val="1200"/>
              </a:spcBef>
              <a:spcAft>
                <a:spcPts val="0"/>
              </a:spcAft>
              <a:buNone/>
            </a:pPr>
            <a:r>
              <a:rPr lang="ja" sz="2200">
                <a:solidFill>
                  <a:srgbClr val="434343"/>
                </a:solidFill>
                <a:latin typeface="Zen Maru Gothic"/>
                <a:ea typeface="Zen Maru Gothic"/>
                <a:cs typeface="Zen Maru Gothic"/>
                <a:sym typeface="Zen Maru Gothic"/>
              </a:rPr>
              <a:t>・備蓄品（食料、水、毛布等）→ 2棟1階階段下（近くに住む生徒）　　　　　　　　　　　　  　      千南原（遠くに住む生徒）　　　　　　　　　　　　　　　　　    駐輪場前 → リスク分散</a:t>
            </a:r>
            <a:endParaRPr sz="2200">
              <a:solidFill>
                <a:srgbClr val="434343"/>
              </a:solidFill>
              <a:latin typeface="Zen Maru Gothic"/>
              <a:ea typeface="Zen Maru Gothic"/>
              <a:cs typeface="Zen Maru Gothic"/>
              <a:sym typeface="Zen Maru Gothic"/>
            </a:endParaRPr>
          </a:p>
          <a:p>
            <a:pPr marL="0" lvl="0" indent="0" algn="l" rtl="0">
              <a:spcBef>
                <a:spcPts val="1200"/>
              </a:spcBef>
              <a:spcAft>
                <a:spcPts val="0"/>
              </a:spcAft>
              <a:buNone/>
            </a:pPr>
            <a:r>
              <a:rPr lang="ja" sz="2200">
                <a:solidFill>
                  <a:srgbClr val="434343"/>
                </a:solidFill>
                <a:latin typeface="Zen Maru Gothic"/>
                <a:ea typeface="Zen Maru Gothic"/>
                <a:cs typeface="Zen Maru Gothic"/>
                <a:sym typeface="Zen Maru Gothic"/>
              </a:rPr>
              <a:t>・避難用シューター（新校舎、2棟）</a:t>
            </a:r>
            <a:endParaRPr sz="2200">
              <a:solidFill>
                <a:srgbClr val="434343"/>
              </a:solidFill>
              <a:latin typeface="Zen Maru Gothic"/>
              <a:ea typeface="Zen Maru Gothic"/>
              <a:cs typeface="Zen Maru Gothic"/>
              <a:sym typeface="Zen Maru Gothic"/>
            </a:endParaRPr>
          </a:p>
          <a:p>
            <a:pPr marL="0" lvl="0" indent="0" algn="l" rtl="0">
              <a:spcBef>
                <a:spcPts val="1200"/>
              </a:spcBef>
              <a:spcAft>
                <a:spcPts val="0"/>
              </a:spcAft>
              <a:buNone/>
            </a:pPr>
            <a:r>
              <a:rPr lang="ja" sz="2200">
                <a:solidFill>
                  <a:srgbClr val="434343"/>
                </a:solidFill>
                <a:latin typeface="Zen Maru Gothic"/>
                <a:ea typeface="Zen Maru Gothic"/>
                <a:cs typeface="Zen Maru Gothic"/>
                <a:sym typeface="Zen Maru Gothic"/>
              </a:rPr>
              <a:t>・地域と連携した災害対策</a:t>
            </a:r>
            <a:endParaRPr sz="2200">
              <a:solidFill>
                <a:srgbClr val="434343"/>
              </a:solidFill>
              <a:latin typeface="Zen Maru Gothic"/>
              <a:ea typeface="Zen Maru Gothic"/>
              <a:cs typeface="Zen Maru Gothic"/>
              <a:sym typeface="Zen Maru Gothic"/>
            </a:endParaRPr>
          </a:p>
          <a:p>
            <a:pPr marL="0" lvl="0" indent="0" algn="l" rtl="0">
              <a:spcBef>
                <a:spcPts val="1200"/>
              </a:spcBef>
              <a:spcAft>
                <a:spcPts val="1200"/>
              </a:spcAft>
              <a:buNone/>
            </a:pPr>
            <a:r>
              <a:rPr lang="ja" sz="2200">
                <a:solidFill>
                  <a:srgbClr val="434343"/>
                </a:solidFill>
                <a:latin typeface="Zen Maru Gothic"/>
                <a:ea typeface="Zen Maru Gothic"/>
                <a:cs typeface="Zen Maru Gothic"/>
                <a:sym typeface="Zen Maru Gothic"/>
              </a:rPr>
              <a:t>・定期的な安全設備＆備蓄品の点検</a:t>
            </a:r>
            <a:endParaRPr sz="2200">
              <a:solidFill>
                <a:srgbClr val="434343"/>
              </a:solidFill>
              <a:latin typeface="Zen Maru Gothic"/>
              <a:ea typeface="Zen Maru Gothic"/>
              <a:cs typeface="Zen Maru Gothic"/>
              <a:sym typeface="Zen Maru Gothic"/>
            </a:endParaRPr>
          </a:p>
        </p:txBody>
      </p:sp>
      <p:sp>
        <p:nvSpPr>
          <p:cNvPr id="318" name="Google Shape;318;p16"/>
          <p:cNvSpPr/>
          <p:nvPr/>
        </p:nvSpPr>
        <p:spPr>
          <a:xfrm rot="10800000">
            <a:off x="537150" y="2713275"/>
            <a:ext cx="3874200" cy="478800"/>
          </a:xfrm>
          <a:prstGeom prst="wedgeRectCallout">
            <a:avLst>
              <a:gd name="adj1" fmla="val 6275"/>
              <a:gd name="adj2" fmla="val 101201"/>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19" name="Google Shape;319;p16"/>
          <p:cNvSpPr txBox="1"/>
          <p:nvPr/>
        </p:nvSpPr>
        <p:spPr>
          <a:xfrm>
            <a:off x="537150" y="2698725"/>
            <a:ext cx="4135200" cy="507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ja" sz="2100">
                <a:solidFill>
                  <a:schemeClr val="dk2"/>
                </a:solidFill>
                <a:latin typeface="Zen Maru Gothic"/>
                <a:ea typeface="Zen Maru Gothic"/>
                <a:cs typeface="Zen Maru Gothic"/>
                <a:sym typeface="Zen Maru Gothic"/>
              </a:rPr>
              <a:t>帰宅が難しい生徒の分は多めに</a:t>
            </a:r>
            <a:endParaRPr sz="2600">
              <a:solidFill>
                <a:schemeClr val="dk2"/>
              </a:solidFill>
              <a:latin typeface="Zen Maru Gothic"/>
              <a:ea typeface="Zen Maru Gothic"/>
              <a:cs typeface="Zen Maru Gothic"/>
              <a:sym typeface="Zen Maru Gothic"/>
            </a:endParaRPr>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23"/>
        <p:cNvGrpSpPr/>
        <p:nvPr/>
      </p:nvGrpSpPr>
      <p:grpSpPr>
        <a:xfrm>
          <a:off x="0" y="0"/>
          <a:ext cx="0" cy="0"/>
          <a:chOff x="0" y="0"/>
          <a:chExt cx="0" cy="0"/>
        </a:xfrm>
      </p:grpSpPr>
      <p:sp>
        <p:nvSpPr>
          <p:cNvPr id="324" name="Google Shape;324;p17"/>
          <p:cNvSpPr/>
          <p:nvPr/>
        </p:nvSpPr>
        <p:spPr>
          <a:xfrm>
            <a:off x="1845325" y="1733475"/>
            <a:ext cx="7029000" cy="2541600"/>
          </a:xfrm>
          <a:prstGeom prst="wedgeEllipseCallout">
            <a:avLst>
              <a:gd name="adj1" fmla="val -48696"/>
              <a:gd name="adj2" fmla="val -4451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i="1"/>
          </a:p>
        </p:txBody>
      </p:sp>
      <p:pic>
        <p:nvPicPr>
          <p:cNvPr id="325" name="Google Shape;325;p17"/>
          <p:cNvPicPr preferRelativeResize="0"/>
          <p:nvPr/>
        </p:nvPicPr>
        <p:blipFill>
          <a:blip r:embed="rId3">
            <a:alphaModFix/>
          </a:blip>
          <a:stretch>
            <a:fillRect/>
          </a:stretch>
        </p:blipFill>
        <p:spPr>
          <a:xfrm>
            <a:off x="523525" y="764450"/>
            <a:ext cx="1321825" cy="4292050"/>
          </a:xfrm>
          <a:prstGeom prst="rect">
            <a:avLst/>
          </a:prstGeom>
          <a:noFill/>
          <a:ln>
            <a:noFill/>
          </a:ln>
        </p:spPr>
      </p:pic>
      <p:sp>
        <p:nvSpPr>
          <p:cNvPr id="326" name="Google Shape;326;p17"/>
          <p:cNvSpPr txBox="1">
            <a:spLocks noGrp="1"/>
          </p:cNvSpPr>
          <p:nvPr>
            <p:ph type="title"/>
          </p:nvPr>
        </p:nvSpPr>
        <p:spPr>
          <a:xfrm>
            <a:off x="1287150" y="681301"/>
            <a:ext cx="3006900" cy="5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3020">
                <a:solidFill>
                  <a:srgbClr val="000000"/>
                </a:solidFill>
                <a:latin typeface="Zen Maru Gothic"/>
                <a:ea typeface="Zen Maru Gothic"/>
                <a:cs typeface="Zen Maru Gothic"/>
                <a:sym typeface="Zen Maru Gothic"/>
              </a:rPr>
              <a:t> 東高生の課題</a:t>
            </a:r>
            <a:endParaRPr sz="3020">
              <a:solidFill>
                <a:srgbClr val="000000"/>
              </a:solidFill>
              <a:latin typeface="Georgia"/>
              <a:ea typeface="Georgia"/>
              <a:cs typeface="Georgia"/>
              <a:sym typeface="Georgia"/>
            </a:endParaRPr>
          </a:p>
        </p:txBody>
      </p:sp>
      <p:sp>
        <p:nvSpPr>
          <p:cNvPr id="328" name="Google Shape;328;p17"/>
          <p:cNvSpPr txBox="1"/>
          <p:nvPr/>
        </p:nvSpPr>
        <p:spPr>
          <a:xfrm flipH="1">
            <a:off x="1543601" y="3636225"/>
            <a:ext cx="963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200" b="1">
                <a:latin typeface="Nunito"/>
                <a:ea typeface="Nunito"/>
                <a:cs typeface="Nunito"/>
                <a:sym typeface="Nunito"/>
              </a:rPr>
              <a:t>先生</a:t>
            </a:r>
            <a:endParaRPr sz="2200" b="1">
              <a:latin typeface="Nunito"/>
              <a:ea typeface="Nunito"/>
              <a:cs typeface="Nunito"/>
              <a:sym typeface="Nunito"/>
            </a:endParaRPr>
          </a:p>
        </p:txBody>
      </p:sp>
      <p:sp>
        <p:nvSpPr>
          <p:cNvPr id="329" name="Google Shape;329;p17"/>
          <p:cNvSpPr txBox="1"/>
          <p:nvPr/>
        </p:nvSpPr>
        <p:spPr>
          <a:xfrm>
            <a:off x="3478990" y="1535603"/>
            <a:ext cx="8012700" cy="23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1">
              <a:latin typeface="Zen Maru Gothic"/>
              <a:ea typeface="Zen Maru Gothic"/>
              <a:cs typeface="Zen Maru Gothic"/>
              <a:sym typeface="Zen Maru Gothic"/>
            </a:endParaRPr>
          </a:p>
          <a:p>
            <a:pPr marL="0" lvl="0" indent="0" algn="l" rtl="0">
              <a:spcBef>
                <a:spcPts val="0"/>
              </a:spcBef>
              <a:spcAft>
                <a:spcPts val="0"/>
              </a:spcAft>
              <a:buNone/>
            </a:pPr>
            <a:endParaRPr sz="1900">
              <a:latin typeface="Zen Maru Gothic"/>
              <a:ea typeface="Zen Maru Gothic"/>
              <a:cs typeface="Zen Maru Gothic"/>
              <a:sym typeface="Zen Maru Gothic"/>
            </a:endParaRPr>
          </a:p>
          <a:p>
            <a:pPr marL="0" lvl="0" indent="0" algn="l" rtl="0">
              <a:lnSpc>
                <a:spcPct val="150000"/>
              </a:lnSpc>
              <a:spcBef>
                <a:spcPts val="0"/>
              </a:spcBef>
              <a:spcAft>
                <a:spcPts val="0"/>
              </a:spcAft>
              <a:buNone/>
            </a:pPr>
            <a:r>
              <a:rPr lang="ja" sz="3100" b="1">
                <a:latin typeface="Zen Maru Gothic"/>
                <a:ea typeface="Zen Maru Gothic"/>
                <a:cs typeface="Zen Maru Gothic"/>
                <a:sym typeface="Zen Maru Gothic"/>
              </a:rPr>
              <a:t>避難訓練の</a:t>
            </a:r>
            <a:endParaRPr sz="3100" b="1">
              <a:latin typeface="Zen Maru Gothic"/>
              <a:ea typeface="Zen Maru Gothic"/>
              <a:cs typeface="Zen Maru Gothic"/>
              <a:sym typeface="Zen Maru Gothic"/>
            </a:endParaRPr>
          </a:p>
          <a:p>
            <a:pPr marL="0" lvl="0" indent="0" algn="l" rtl="0">
              <a:spcBef>
                <a:spcPts val="0"/>
              </a:spcBef>
              <a:spcAft>
                <a:spcPts val="0"/>
              </a:spcAft>
              <a:buNone/>
            </a:pPr>
            <a:r>
              <a:rPr lang="ja" sz="5400" b="1">
                <a:latin typeface="Zen Maru Gothic"/>
                <a:ea typeface="Zen Maru Gothic"/>
                <a:cs typeface="Zen Maru Gothic"/>
                <a:sym typeface="Zen Maru Gothic"/>
              </a:rPr>
              <a:t>『</a:t>
            </a:r>
            <a:r>
              <a:rPr lang="ja" sz="5400" b="1">
                <a:solidFill>
                  <a:schemeClr val="accent5"/>
                </a:solidFill>
                <a:latin typeface="Zen Maru Gothic"/>
                <a:ea typeface="Zen Maru Gothic"/>
                <a:cs typeface="Zen Maru Gothic"/>
                <a:sym typeface="Zen Maru Gothic"/>
              </a:rPr>
              <a:t>他人事感</a:t>
            </a:r>
            <a:r>
              <a:rPr lang="ja" sz="5400" b="1">
                <a:latin typeface="Zen Maru Gothic"/>
                <a:ea typeface="Zen Maru Gothic"/>
                <a:cs typeface="Zen Maru Gothic"/>
                <a:sym typeface="Zen Maru Gothic"/>
              </a:rPr>
              <a:t>』</a:t>
            </a:r>
            <a:endParaRPr sz="5400" b="1">
              <a:latin typeface="Zen Maru Gothic"/>
              <a:ea typeface="Zen Maru Gothic"/>
              <a:cs typeface="Zen Maru Gothic"/>
              <a:sym typeface="Zen Maru Gothic"/>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title"/>
          </p:nvPr>
        </p:nvSpPr>
        <p:spPr>
          <a:xfrm>
            <a:off x="1303800" y="692425"/>
            <a:ext cx="7030500" cy="6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3000">
                <a:solidFill>
                  <a:srgbClr val="000000"/>
                </a:solidFill>
                <a:latin typeface="Zen Maru Gothic"/>
                <a:ea typeface="Zen Maru Gothic"/>
                <a:cs typeface="Zen Maru Gothic"/>
                <a:sym typeface="Zen Maru Gothic"/>
              </a:rPr>
              <a:t>アンケート結果</a:t>
            </a:r>
            <a:endParaRPr sz="3000">
              <a:solidFill>
                <a:srgbClr val="000000"/>
              </a:solidFill>
              <a:latin typeface="Zen Maru Gothic"/>
              <a:ea typeface="Zen Maru Gothic"/>
              <a:cs typeface="Zen Maru Gothic"/>
              <a:sym typeface="Zen Maru Gothic"/>
            </a:endParaRPr>
          </a:p>
        </p:txBody>
      </p:sp>
      <p:pic>
        <p:nvPicPr>
          <p:cNvPr id="335" name="Google Shape;335;p18" descr="フォームの回答のグラフ。質問のタイトル: 家の周辺で地震や津波が起こった際の避難場所や経路について熟知している。回答数: 100 件の回答。" title="家の周辺で地震や津波が起こった際の避難場所や経路について熟知している"/>
          <p:cNvPicPr preferRelativeResize="0"/>
          <p:nvPr/>
        </p:nvPicPr>
        <p:blipFill rotWithShape="1">
          <a:blip r:embed="rId3">
            <a:alphaModFix/>
          </a:blip>
          <a:srcRect l="19508" t="24588" r="49749" b="7073"/>
          <a:stretch/>
        </p:blipFill>
        <p:spPr>
          <a:xfrm>
            <a:off x="683530" y="2057263"/>
            <a:ext cx="3226844" cy="3015476"/>
          </a:xfrm>
          <a:prstGeom prst="rect">
            <a:avLst/>
          </a:prstGeom>
          <a:noFill/>
          <a:ln>
            <a:noFill/>
          </a:ln>
        </p:spPr>
      </p:pic>
      <p:sp>
        <p:nvSpPr>
          <p:cNvPr id="336" name="Google Shape;336;p18"/>
          <p:cNvSpPr txBox="1"/>
          <p:nvPr/>
        </p:nvSpPr>
        <p:spPr>
          <a:xfrm>
            <a:off x="458250" y="1308013"/>
            <a:ext cx="8227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a:solidFill>
                  <a:schemeClr val="dk2"/>
                </a:solidFill>
                <a:latin typeface="Zen Maru Gothic"/>
                <a:ea typeface="Zen Maru Gothic"/>
                <a:cs typeface="Zen Maru Gothic"/>
                <a:sym typeface="Zen Maru Gothic"/>
              </a:rPr>
              <a:t>１．家の周辺で地震や津波が起こった際の避難場所や経路　　について熟知している</a:t>
            </a:r>
            <a:endParaRPr sz="2400" b="1">
              <a:solidFill>
                <a:schemeClr val="dk2"/>
              </a:solidFill>
              <a:latin typeface="Zen Maru Gothic"/>
              <a:ea typeface="Zen Maru Gothic"/>
              <a:cs typeface="Zen Maru Gothic"/>
              <a:sym typeface="Zen Maru Gothic"/>
            </a:endParaRPr>
          </a:p>
        </p:txBody>
      </p:sp>
      <p:pic>
        <p:nvPicPr>
          <p:cNvPr id="337" name="Google Shape;337;p18" descr="フォームの回答のグラフ。質問のタイトル: 家の周辺で地震や津波が起こった際の避難場所や経路について熟知している。回答数: 100 件の回答。" title="家の周辺で地震や津波が起こった際の避難場所や経路について熟知している"/>
          <p:cNvPicPr preferRelativeResize="0"/>
          <p:nvPr/>
        </p:nvPicPr>
        <p:blipFill rotWithShape="1">
          <a:blip r:embed="rId3">
            <a:alphaModFix/>
          </a:blip>
          <a:srcRect l="61733" t="27081" r="2576" b="34063"/>
          <a:stretch/>
        </p:blipFill>
        <p:spPr>
          <a:xfrm>
            <a:off x="3455845" y="2231425"/>
            <a:ext cx="5584256" cy="255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idx="4294967295"/>
          </p:nvPr>
        </p:nvSpPr>
        <p:spPr>
          <a:xfrm>
            <a:off x="463475" y="531775"/>
            <a:ext cx="8259300" cy="9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400">
                <a:latin typeface="Zen Maru Gothic"/>
                <a:ea typeface="Zen Maru Gothic"/>
                <a:cs typeface="Zen Maru Gothic"/>
                <a:sym typeface="Zen Maru Gothic"/>
              </a:rPr>
              <a:t>２</a:t>
            </a:r>
            <a:r>
              <a:rPr lang="ja">
                <a:latin typeface="Zen Maru Gothic"/>
                <a:ea typeface="Zen Maru Gothic"/>
                <a:cs typeface="Zen Maru Gothic"/>
                <a:sym typeface="Zen Maru Gothic"/>
              </a:rPr>
              <a:t>．</a:t>
            </a:r>
            <a:r>
              <a:rPr lang="ja" sz="2400">
                <a:latin typeface="Zen Maru Gothic"/>
                <a:ea typeface="Zen Maru Gothic"/>
                <a:cs typeface="Zen Maru Gothic"/>
                <a:sym typeface="Zen Maru Gothic"/>
              </a:rPr>
              <a:t>推奨されている量の備蓄品を家に準備してある</a:t>
            </a:r>
            <a:endParaRPr sz="2400">
              <a:latin typeface="Zen Maru Gothic"/>
              <a:ea typeface="Zen Maru Gothic"/>
              <a:cs typeface="Zen Maru Gothic"/>
              <a:sym typeface="Zen Maru Gothic"/>
            </a:endParaRPr>
          </a:p>
          <a:p>
            <a:pPr marL="0" lvl="0" indent="0" algn="l" rtl="0">
              <a:spcBef>
                <a:spcPts val="0"/>
              </a:spcBef>
              <a:spcAft>
                <a:spcPts val="0"/>
              </a:spcAft>
              <a:buNone/>
            </a:pPr>
            <a:r>
              <a:rPr lang="ja" sz="2400">
                <a:latin typeface="Zen Maru Gothic"/>
                <a:ea typeface="Zen Maru Gothic"/>
                <a:cs typeface="Zen Maru Gothic"/>
                <a:sym typeface="Zen Maru Gothic"/>
              </a:rPr>
              <a:t>　　　　　　　　ex)食料・水の場合：１人３日～１週間分</a:t>
            </a:r>
            <a:endParaRPr sz="2400">
              <a:latin typeface="Zen Maru Gothic"/>
              <a:ea typeface="Zen Maru Gothic"/>
              <a:cs typeface="Zen Maru Gothic"/>
              <a:sym typeface="Zen Maru Gothic"/>
            </a:endParaRPr>
          </a:p>
        </p:txBody>
      </p:sp>
      <p:pic>
        <p:nvPicPr>
          <p:cNvPr id="343" name="Google Shape;343;p19" descr="フォームの回答のグラフ。質問のタイトル: 推奨されている量の備蓄品を家に準備してある&#10;ex)食料・水の場合：1人3日～1週間分。回答数: 100 件の回答。" title="推奨されている量の備蓄品を家に準備してある&#10;ex)食料・水の場合：1人3日～1週間分"/>
          <p:cNvPicPr preferRelativeResize="0"/>
          <p:nvPr/>
        </p:nvPicPr>
        <p:blipFill rotWithShape="1">
          <a:blip r:embed="rId3">
            <a:alphaModFix/>
          </a:blip>
          <a:srcRect l="15515" t="25797" r="49570" b="5572"/>
          <a:stretch/>
        </p:blipFill>
        <p:spPr>
          <a:xfrm>
            <a:off x="0" y="1597700"/>
            <a:ext cx="3900227" cy="3222975"/>
          </a:xfrm>
          <a:prstGeom prst="rect">
            <a:avLst/>
          </a:prstGeom>
          <a:noFill/>
          <a:ln>
            <a:noFill/>
          </a:ln>
        </p:spPr>
      </p:pic>
      <p:pic>
        <p:nvPicPr>
          <p:cNvPr id="344" name="Google Shape;344;p19" descr="フォームの回答のグラフ。質問のタイトル: 推奨されている量の備蓄品を家に準備してある&#10;ex)食料・水の場合：1人3日～1週間分。回答数: 100 件の回答。" title="推奨されている量の備蓄品を家に準備してある&#10;ex)食料・水の場合：1人3日～1週間分"/>
          <p:cNvPicPr preferRelativeResize="0"/>
          <p:nvPr/>
        </p:nvPicPr>
        <p:blipFill rotWithShape="1">
          <a:blip r:embed="rId3">
            <a:alphaModFix/>
          </a:blip>
          <a:srcRect l="62411" t="27379" r="3703" b="38739"/>
          <a:stretch/>
        </p:blipFill>
        <p:spPr>
          <a:xfrm>
            <a:off x="3524625" y="2123700"/>
            <a:ext cx="5485773" cy="230590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0"/>
          <p:cNvSpPr txBox="1"/>
          <p:nvPr/>
        </p:nvSpPr>
        <p:spPr>
          <a:xfrm>
            <a:off x="450050" y="462025"/>
            <a:ext cx="8377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a:solidFill>
                  <a:schemeClr val="dk2"/>
                </a:solidFill>
                <a:latin typeface="Zen Maru Gothic"/>
                <a:ea typeface="Zen Maru Gothic"/>
                <a:cs typeface="Zen Maru Gothic"/>
                <a:sym typeface="Zen Maru Gothic"/>
              </a:rPr>
              <a:t>３．東高で災害が起きたときに自分が行くべき場所や起こ　　すべき行動が分かっている　　</a:t>
            </a:r>
            <a:endParaRPr sz="2400" b="1">
              <a:solidFill>
                <a:schemeClr val="dk2"/>
              </a:solidFill>
              <a:latin typeface="Zen Maru Gothic"/>
              <a:ea typeface="Zen Maru Gothic"/>
              <a:cs typeface="Zen Maru Gothic"/>
              <a:sym typeface="Zen Maru Gothic"/>
            </a:endParaRPr>
          </a:p>
          <a:p>
            <a:pPr marL="0" lvl="0" indent="0" algn="l" rtl="0">
              <a:spcBef>
                <a:spcPts val="0"/>
              </a:spcBef>
              <a:spcAft>
                <a:spcPts val="0"/>
              </a:spcAft>
              <a:buNone/>
            </a:pPr>
            <a:r>
              <a:rPr lang="ja" sz="2400" b="1">
                <a:solidFill>
                  <a:schemeClr val="dk2"/>
                </a:solidFill>
                <a:latin typeface="Zen Maru Gothic"/>
                <a:ea typeface="Zen Maru Gothic"/>
                <a:cs typeface="Zen Maru Gothic"/>
                <a:sym typeface="Zen Maru Gothic"/>
              </a:rPr>
              <a:t>　　ex)学校に待機する家に帰る等</a:t>
            </a:r>
            <a:endParaRPr sz="2400" b="1">
              <a:solidFill>
                <a:schemeClr val="dk2"/>
              </a:solidFill>
              <a:latin typeface="Zen Maru Gothic"/>
              <a:ea typeface="Zen Maru Gothic"/>
              <a:cs typeface="Zen Maru Gothic"/>
              <a:sym typeface="Zen Maru Gothic"/>
            </a:endParaRPr>
          </a:p>
        </p:txBody>
      </p:sp>
      <p:pic>
        <p:nvPicPr>
          <p:cNvPr id="350" name="Google Shape;350;p20" descr="フォームの回答のグラフ。質問のタイトル: 東高で災害が起きた時に自分が行く場所や、起こすべき行動がわかっている&#10;ex)学校に待機する、家に帰る等。回答数: 100 件の回答。" title="東高で災害が起きた時に自分が行く場所や、起こすべき行動がわかっている&#10;ex)学校に待機する、家に帰る等"/>
          <p:cNvPicPr preferRelativeResize="0"/>
          <p:nvPr/>
        </p:nvPicPr>
        <p:blipFill rotWithShape="1">
          <a:blip r:embed="rId3">
            <a:alphaModFix/>
          </a:blip>
          <a:srcRect l="17159" t="27672" r="50029" b="5917"/>
          <a:stretch/>
        </p:blipFill>
        <p:spPr>
          <a:xfrm>
            <a:off x="192275" y="1755037"/>
            <a:ext cx="3988229" cy="3393724"/>
          </a:xfrm>
          <a:prstGeom prst="rect">
            <a:avLst/>
          </a:prstGeom>
          <a:noFill/>
          <a:ln>
            <a:noFill/>
          </a:ln>
        </p:spPr>
      </p:pic>
      <p:pic>
        <p:nvPicPr>
          <p:cNvPr id="351" name="Google Shape;351;p20" descr="フォームの回答のグラフ。質問のタイトル: 東高で災害が起きた時に自分が行く場所や、起こすべき行動がわかっている&#10;ex)学校に待機する、家に帰る等。回答数: 100 件の回答。" title="東高で災害が起きた時に自分が行く場所や、起こすべき行動がわかっている&#10;ex)学校に待機する、家に帰る等"/>
          <p:cNvPicPr preferRelativeResize="0"/>
          <p:nvPr/>
        </p:nvPicPr>
        <p:blipFill rotWithShape="1">
          <a:blip r:embed="rId3">
            <a:alphaModFix/>
          </a:blip>
          <a:srcRect l="62503" t="29421" r="4130" b="35518"/>
          <a:stretch/>
        </p:blipFill>
        <p:spPr>
          <a:xfrm>
            <a:off x="3633875" y="2249513"/>
            <a:ext cx="5443323" cy="2404749"/>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p:nvPr/>
        </p:nvSpPr>
        <p:spPr>
          <a:xfrm>
            <a:off x="2059625" y="963025"/>
            <a:ext cx="7108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dk2"/>
              </a:solidFill>
              <a:latin typeface="Zen Maru Gothic"/>
              <a:ea typeface="Zen Maru Gothic"/>
              <a:cs typeface="Zen Maru Gothic"/>
              <a:sym typeface="Zen Maru Gothic"/>
            </a:endParaRPr>
          </a:p>
        </p:txBody>
      </p:sp>
      <p:sp>
        <p:nvSpPr>
          <p:cNvPr id="357" name="Google Shape;357;p21"/>
          <p:cNvSpPr txBox="1"/>
          <p:nvPr/>
        </p:nvSpPr>
        <p:spPr>
          <a:xfrm>
            <a:off x="266250" y="547525"/>
            <a:ext cx="8611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a:solidFill>
                  <a:schemeClr val="dk2"/>
                </a:solidFill>
                <a:latin typeface="Zen Maru Gothic"/>
                <a:ea typeface="Zen Maru Gothic"/>
                <a:cs typeface="Zen Maru Gothic"/>
                <a:sym typeface="Zen Maru Gothic"/>
              </a:rPr>
              <a:t>４．あなたの住んでいる地域と、地域の防災訓練で行ってい　　ることを出来るだけたくさん教えてください。</a:t>
            </a:r>
            <a:endParaRPr sz="2400" b="1">
              <a:solidFill>
                <a:schemeClr val="dk2"/>
              </a:solidFill>
              <a:latin typeface="Zen Maru Gothic"/>
              <a:ea typeface="Zen Maru Gothic"/>
              <a:cs typeface="Zen Maru Gothic"/>
              <a:sym typeface="Zen Maru Gothic"/>
            </a:endParaRPr>
          </a:p>
        </p:txBody>
      </p:sp>
      <p:sp>
        <p:nvSpPr>
          <p:cNvPr id="358" name="Google Shape;358;p21"/>
          <p:cNvSpPr txBox="1"/>
          <p:nvPr/>
        </p:nvSpPr>
        <p:spPr>
          <a:xfrm>
            <a:off x="3673625" y="1915575"/>
            <a:ext cx="5383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solidFill>
                  <a:schemeClr val="dk2"/>
                </a:solidFill>
                <a:latin typeface="Zen Maru Gothic"/>
                <a:ea typeface="Zen Maru Gothic"/>
                <a:cs typeface="Zen Maru Gothic"/>
                <a:sym typeface="Zen Maru Gothic"/>
              </a:rPr>
              <a:t>藤枝：点呼・情報伝達、消火・放水</a:t>
            </a:r>
            <a:endParaRPr sz="2500">
              <a:solidFill>
                <a:schemeClr val="dk2"/>
              </a:solidFill>
              <a:latin typeface="Zen Maru Gothic"/>
              <a:ea typeface="Zen Maru Gothic"/>
              <a:cs typeface="Zen Maru Gothic"/>
              <a:sym typeface="Zen Maru Gothic"/>
            </a:endParaRPr>
          </a:p>
        </p:txBody>
      </p:sp>
      <p:sp>
        <p:nvSpPr>
          <p:cNvPr id="359" name="Google Shape;359;p21"/>
          <p:cNvSpPr txBox="1"/>
          <p:nvPr/>
        </p:nvSpPr>
        <p:spPr>
          <a:xfrm>
            <a:off x="3673625" y="2616725"/>
            <a:ext cx="5928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500">
                <a:solidFill>
                  <a:schemeClr val="dk2"/>
                </a:solidFill>
                <a:latin typeface="Zen Maru Gothic"/>
                <a:ea typeface="Zen Maru Gothic"/>
                <a:cs typeface="Zen Maru Gothic"/>
                <a:sym typeface="Zen Maru Gothic"/>
              </a:rPr>
              <a:t>焼津：夜間の避難訓練、避難タワー</a:t>
            </a:r>
            <a:endParaRPr sz="2500">
              <a:solidFill>
                <a:schemeClr val="dk2"/>
              </a:solidFill>
              <a:latin typeface="Zen Maru Gothic"/>
              <a:ea typeface="Zen Maru Gothic"/>
              <a:cs typeface="Zen Maru Gothic"/>
              <a:sym typeface="Zen Maru Gothic"/>
            </a:endParaRPr>
          </a:p>
        </p:txBody>
      </p:sp>
      <p:sp>
        <p:nvSpPr>
          <p:cNvPr id="360" name="Google Shape;360;p21"/>
          <p:cNvSpPr txBox="1"/>
          <p:nvPr/>
        </p:nvSpPr>
        <p:spPr>
          <a:xfrm>
            <a:off x="3894300" y="3416675"/>
            <a:ext cx="4280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600" b="1">
                <a:solidFill>
                  <a:schemeClr val="accent5"/>
                </a:solidFill>
                <a:latin typeface="Zen Maru Gothic"/>
                <a:ea typeface="Zen Maru Gothic"/>
                <a:cs typeface="Zen Maru Gothic"/>
                <a:sym typeface="Zen Maru Gothic"/>
              </a:rPr>
              <a:t>地域によって必要な訓練、対策は様々</a:t>
            </a:r>
            <a:endParaRPr sz="2600" b="1">
              <a:solidFill>
                <a:schemeClr val="accent5"/>
              </a:solidFill>
              <a:latin typeface="Zen Maru Gothic"/>
              <a:ea typeface="Zen Maru Gothic"/>
              <a:cs typeface="Zen Maru Gothic"/>
              <a:sym typeface="Zen Maru Gothic"/>
            </a:endParaRPr>
          </a:p>
        </p:txBody>
      </p:sp>
      <p:sp>
        <p:nvSpPr>
          <p:cNvPr id="361" name="Google Shape;361;p21"/>
          <p:cNvSpPr txBox="1"/>
          <p:nvPr/>
        </p:nvSpPr>
        <p:spPr>
          <a:xfrm>
            <a:off x="690050" y="1496988"/>
            <a:ext cx="2561700" cy="2472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2400" b="1">
                <a:solidFill>
                  <a:schemeClr val="dk2"/>
                </a:solidFill>
                <a:latin typeface="Zen Maru Gothic"/>
                <a:ea typeface="Zen Maru Gothic"/>
                <a:cs typeface="Zen Maru Gothic"/>
                <a:sym typeface="Zen Maru Gothic"/>
              </a:rPr>
              <a:t>TOP3</a:t>
            </a:r>
            <a:endParaRPr sz="2400" b="1">
              <a:solidFill>
                <a:schemeClr val="dk2"/>
              </a:solidFill>
              <a:latin typeface="Zen Maru Gothic"/>
              <a:ea typeface="Zen Maru Gothic"/>
              <a:cs typeface="Zen Maru Gothic"/>
              <a:sym typeface="Zen Maru Gothic"/>
            </a:endParaRPr>
          </a:p>
          <a:p>
            <a:pPr marL="0" lvl="0" indent="0" algn="l" rtl="0">
              <a:lnSpc>
                <a:spcPct val="100000"/>
              </a:lnSpc>
              <a:spcBef>
                <a:spcPts val="0"/>
              </a:spcBef>
              <a:spcAft>
                <a:spcPts val="0"/>
              </a:spcAft>
              <a:buNone/>
            </a:pPr>
            <a:r>
              <a:rPr lang="ja" sz="2400">
                <a:solidFill>
                  <a:schemeClr val="dk2"/>
                </a:solidFill>
                <a:latin typeface="Zen Maru Gothic"/>
                <a:ea typeface="Zen Maru Gothic"/>
                <a:cs typeface="Zen Maru Gothic"/>
                <a:sym typeface="Zen Maru Gothic"/>
              </a:rPr>
              <a:t>１．消火・放水</a:t>
            </a:r>
            <a:endParaRPr sz="2400">
              <a:solidFill>
                <a:schemeClr val="dk2"/>
              </a:solidFill>
              <a:latin typeface="Zen Maru Gothic"/>
              <a:ea typeface="Zen Maru Gothic"/>
              <a:cs typeface="Zen Maru Gothic"/>
              <a:sym typeface="Zen Maru Gothic"/>
            </a:endParaRPr>
          </a:p>
          <a:p>
            <a:pPr marL="0" lvl="0" indent="0" algn="l" rtl="0">
              <a:lnSpc>
                <a:spcPct val="100000"/>
              </a:lnSpc>
              <a:spcBef>
                <a:spcPts val="1000"/>
              </a:spcBef>
              <a:spcAft>
                <a:spcPts val="0"/>
              </a:spcAft>
              <a:buNone/>
            </a:pPr>
            <a:r>
              <a:rPr lang="ja" sz="2400">
                <a:solidFill>
                  <a:schemeClr val="dk2"/>
                </a:solidFill>
                <a:latin typeface="Zen Maru Gothic"/>
                <a:ea typeface="Zen Maru Gothic"/>
                <a:cs typeface="Zen Maru Gothic"/>
                <a:sym typeface="Zen Maru Gothic"/>
              </a:rPr>
              <a:t>２．避難場所　　　経路確認</a:t>
            </a:r>
            <a:endParaRPr sz="2400">
              <a:solidFill>
                <a:schemeClr val="dk2"/>
              </a:solidFill>
              <a:latin typeface="Zen Maru Gothic"/>
              <a:ea typeface="Zen Maru Gothic"/>
              <a:cs typeface="Zen Maru Gothic"/>
              <a:sym typeface="Zen Maru Gothic"/>
            </a:endParaRPr>
          </a:p>
          <a:p>
            <a:pPr marL="0" lvl="0" indent="0" algn="l" rtl="0">
              <a:lnSpc>
                <a:spcPct val="150000"/>
              </a:lnSpc>
              <a:spcBef>
                <a:spcPts val="1000"/>
              </a:spcBef>
              <a:spcAft>
                <a:spcPts val="0"/>
              </a:spcAft>
              <a:buNone/>
            </a:pPr>
            <a:r>
              <a:rPr lang="ja" sz="2400">
                <a:solidFill>
                  <a:schemeClr val="dk2"/>
                </a:solidFill>
                <a:latin typeface="Zen Maru Gothic"/>
                <a:ea typeface="Zen Maru Gothic"/>
                <a:cs typeface="Zen Maru Gothic"/>
                <a:sym typeface="Zen Maru Gothic"/>
              </a:rPr>
              <a:t>３．炊き出し</a:t>
            </a:r>
            <a:endParaRPr sz="2400">
              <a:solidFill>
                <a:schemeClr val="dk2"/>
              </a:solidFill>
              <a:latin typeface="Zen Maru Gothic"/>
              <a:ea typeface="Zen Maru Gothic"/>
              <a:cs typeface="Zen Maru Gothic"/>
              <a:sym typeface="Zen Maru Gothic"/>
            </a:endParaRPr>
          </a:p>
        </p:txBody>
      </p:sp>
      <p:sp>
        <p:nvSpPr>
          <p:cNvPr id="362" name="Google Shape;362;p21"/>
          <p:cNvSpPr/>
          <p:nvPr/>
        </p:nvSpPr>
        <p:spPr>
          <a:xfrm>
            <a:off x="631550" y="1661900"/>
            <a:ext cx="2740800" cy="2808300"/>
          </a:xfrm>
          <a:prstGeom prst="foldedCorner">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63" name="Google Shape;363;p21"/>
          <p:cNvSpPr txBox="1"/>
          <p:nvPr/>
        </p:nvSpPr>
        <p:spPr>
          <a:xfrm>
            <a:off x="569600" y="1661888"/>
            <a:ext cx="28026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700" b="1">
                <a:solidFill>
                  <a:schemeClr val="dk2"/>
                </a:solidFill>
                <a:latin typeface="Zen Maru Gothic"/>
                <a:ea typeface="Zen Maru Gothic"/>
                <a:cs typeface="Zen Maru Gothic"/>
                <a:sym typeface="Zen Maru Gothic"/>
              </a:rPr>
              <a:t>TOP3</a:t>
            </a:r>
            <a:endParaRPr sz="2700" b="1">
              <a:solidFill>
                <a:schemeClr val="dk2"/>
              </a:solidFill>
              <a:latin typeface="Zen Maru Gothic"/>
              <a:ea typeface="Zen Maru Gothic"/>
              <a:cs typeface="Zen Maru Gothic"/>
              <a:sym typeface="Zen Maru Gothic"/>
            </a:endParaRPr>
          </a:p>
          <a:p>
            <a:pPr marL="0" lvl="0" indent="0" algn="l" rtl="0">
              <a:spcBef>
                <a:spcPts val="1000"/>
              </a:spcBef>
              <a:spcAft>
                <a:spcPts val="0"/>
              </a:spcAft>
              <a:buNone/>
            </a:pPr>
            <a:r>
              <a:rPr lang="ja" sz="2800">
                <a:solidFill>
                  <a:schemeClr val="dk2"/>
                </a:solidFill>
                <a:latin typeface="Zen Maru Gothic"/>
                <a:ea typeface="Zen Maru Gothic"/>
                <a:cs typeface="Zen Maru Gothic"/>
                <a:sym typeface="Zen Maru Gothic"/>
              </a:rPr>
              <a:t>１．消火・放水</a:t>
            </a:r>
            <a:endParaRPr sz="2800">
              <a:solidFill>
                <a:schemeClr val="dk2"/>
              </a:solidFill>
              <a:latin typeface="Zen Maru Gothic"/>
              <a:ea typeface="Zen Maru Gothic"/>
              <a:cs typeface="Zen Maru Gothic"/>
              <a:sym typeface="Zen Maru Gothic"/>
            </a:endParaRPr>
          </a:p>
          <a:p>
            <a:pPr marL="0" lvl="0" indent="0" algn="l" rtl="0">
              <a:spcBef>
                <a:spcPts val="1000"/>
              </a:spcBef>
              <a:spcAft>
                <a:spcPts val="0"/>
              </a:spcAft>
              <a:buNone/>
            </a:pPr>
            <a:r>
              <a:rPr lang="ja" sz="2800">
                <a:solidFill>
                  <a:schemeClr val="dk2"/>
                </a:solidFill>
                <a:latin typeface="Zen Maru Gothic"/>
                <a:ea typeface="Zen Maru Gothic"/>
                <a:cs typeface="Zen Maru Gothic"/>
                <a:sym typeface="Zen Maru Gothic"/>
              </a:rPr>
              <a:t>２．避難場所・</a:t>
            </a:r>
            <a:endParaRPr sz="2800">
              <a:solidFill>
                <a:schemeClr val="dk2"/>
              </a:solidFill>
              <a:latin typeface="Zen Maru Gothic"/>
              <a:ea typeface="Zen Maru Gothic"/>
              <a:cs typeface="Zen Maru Gothic"/>
              <a:sym typeface="Zen Maru Gothic"/>
            </a:endParaRPr>
          </a:p>
          <a:p>
            <a:pPr marL="0" lvl="0" indent="0" algn="l" rtl="0">
              <a:spcBef>
                <a:spcPts val="0"/>
              </a:spcBef>
              <a:spcAft>
                <a:spcPts val="0"/>
              </a:spcAft>
              <a:buNone/>
            </a:pPr>
            <a:r>
              <a:rPr lang="ja" sz="2800">
                <a:solidFill>
                  <a:schemeClr val="dk2"/>
                </a:solidFill>
                <a:latin typeface="Zen Maru Gothic"/>
                <a:ea typeface="Zen Maru Gothic"/>
                <a:cs typeface="Zen Maru Gothic"/>
                <a:sym typeface="Zen Maru Gothic"/>
              </a:rPr>
              <a:t>　　経路確認</a:t>
            </a:r>
            <a:endParaRPr sz="2800">
              <a:solidFill>
                <a:schemeClr val="dk2"/>
              </a:solidFill>
              <a:latin typeface="Zen Maru Gothic"/>
              <a:ea typeface="Zen Maru Gothic"/>
              <a:cs typeface="Zen Maru Gothic"/>
              <a:sym typeface="Zen Maru Gothic"/>
            </a:endParaRPr>
          </a:p>
          <a:p>
            <a:pPr marL="0" lvl="0" indent="0" algn="l" rtl="0">
              <a:spcBef>
                <a:spcPts val="1000"/>
              </a:spcBef>
              <a:spcAft>
                <a:spcPts val="0"/>
              </a:spcAft>
              <a:buNone/>
            </a:pPr>
            <a:r>
              <a:rPr lang="ja" sz="2800">
                <a:solidFill>
                  <a:schemeClr val="dk2"/>
                </a:solidFill>
                <a:latin typeface="Zen Maru Gothic"/>
                <a:ea typeface="Zen Maru Gothic"/>
                <a:cs typeface="Zen Maru Gothic"/>
                <a:sym typeface="Zen Maru Gothic"/>
              </a:rPr>
              <a:t>３．炊き出し</a:t>
            </a:r>
            <a:endParaRPr sz="2900">
              <a:solidFill>
                <a:schemeClr val="dk2"/>
              </a:solidFill>
              <a:latin typeface="Zen Maru Gothic"/>
              <a:ea typeface="Zen Maru Gothic"/>
              <a:cs typeface="Zen Maru Gothic"/>
              <a:sym typeface="Zen Maru Gothic"/>
            </a:endParaRP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569</Words>
  <Application>Microsoft Office PowerPoint</Application>
  <PresentationFormat>画面に合わせる (16:9)</PresentationFormat>
  <Paragraphs>63</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Zen Antique Soft</vt:lpstr>
      <vt:lpstr>Arial</vt:lpstr>
      <vt:lpstr>Georgia</vt:lpstr>
      <vt:lpstr>Zen Maru Gothic</vt:lpstr>
      <vt:lpstr>Maven Pro</vt:lpstr>
      <vt:lpstr>Nunito</vt:lpstr>
      <vt:lpstr>Momentum</vt:lpstr>
      <vt:lpstr>PowerPoint プレゼンテーション</vt:lpstr>
      <vt:lpstr>研究目的</vt:lpstr>
      <vt:lpstr>研究手法</vt:lpstr>
      <vt:lpstr>防災担当の先生へのインタビュー結果</vt:lpstr>
      <vt:lpstr> 東高生の課題</vt:lpstr>
      <vt:lpstr>アンケート結果</vt:lpstr>
      <vt:lpstr>２．推奨されている量の備蓄品を家に準備してある 　　　　　　　　ex)食料・水の場合：１人３日～１週間分</vt:lpstr>
      <vt:lpstr>PowerPoint プレゼンテーション</vt:lpstr>
      <vt:lpstr>PowerPoint プレゼンテーション</vt:lpstr>
      <vt:lpstr>高校生にもできる災害対策</vt:lpstr>
      <vt:lpstr>考察</vt:lpstr>
      <vt:lpstr>結論・参考文献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大石 憲正</cp:lastModifiedBy>
  <cp:revision>2</cp:revision>
  <dcterms:modified xsi:type="dcterms:W3CDTF">2024-02-19T04:02:18Z</dcterms:modified>
</cp:coreProperties>
</file>